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0" autoAdjust="0"/>
    <p:restoredTop sz="94660"/>
  </p:normalViewPr>
  <p:slideViewPr>
    <p:cSldViewPr snapToGrid="0">
      <p:cViewPr varScale="1">
        <p:scale>
          <a:sx n="65" d="100"/>
          <a:sy n="65" d="100"/>
        </p:scale>
        <p:origin x="6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58083"/>
            <a:ext cx="7627382" cy="2950726"/>
          </a:xfrm>
          <a:prstGeom prst="rect">
            <a:avLst/>
          </a:prstGeom>
          <a:noFill/>
          <a:ln/>
        </p:spPr>
        <p:txBody>
          <a:bodyPr wrap="square" lIns="0" tIns="0" rIns="0" bIns="0" rtlCol="0" anchor="t"/>
          <a:lstStyle/>
          <a:p>
            <a:pPr marL="0" indent="0">
              <a:lnSpc>
                <a:spcPts val="7700"/>
              </a:lnSpc>
              <a:buNone/>
            </a:pPr>
            <a:r>
              <a:rPr lang="en-US" sz="6150" b="1" dirty="0">
                <a:solidFill>
                  <a:srgbClr val="9998FF"/>
                </a:solidFill>
                <a:latin typeface="Barlow Bold" pitchFamily="34" charset="0"/>
                <a:ea typeface="Barlow Bold" pitchFamily="34" charset="-122"/>
                <a:cs typeface="Barlow Bold" pitchFamily="34" charset="-120"/>
              </a:rPr>
              <a:t>Joystick Driven Steering Control Using Arduino</a:t>
            </a:r>
            <a:endParaRPr lang="en-US" sz="6150" dirty="0"/>
          </a:p>
        </p:txBody>
      </p:sp>
      <p:sp>
        <p:nvSpPr>
          <p:cNvPr id="4" name="Text 1"/>
          <p:cNvSpPr/>
          <p:nvPr/>
        </p:nvSpPr>
        <p:spPr>
          <a:xfrm>
            <a:off x="758309" y="413373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This project explores the integration of a joystick and an Arduino Uno to create a dynamic steering control system for various applications, such as robotics and remote-controlled vehicles. </a:t>
            </a:r>
            <a:endParaRPr lang="en-US" sz="1700" dirty="0"/>
          </a:p>
        </p:txBody>
      </p:sp>
      <p:sp>
        <p:nvSpPr>
          <p:cNvPr id="5" name="Text 2"/>
          <p:cNvSpPr/>
          <p:nvPr/>
        </p:nvSpPr>
        <p:spPr>
          <a:xfrm>
            <a:off x="758309" y="549878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TEAM MEMBERS</a:t>
            </a:r>
            <a:endParaRPr lang="en-US" sz="2200" dirty="0"/>
          </a:p>
        </p:txBody>
      </p:sp>
      <p:sp>
        <p:nvSpPr>
          <p:cNvPr id="6" name="Text 3"/>
          <p:cNvSpPr/>
          <p:nvPr/>
        </p:nvSpPr>
        <p:spPr>
          <a:xfrm>
            <a:off x="758309" y="6179939"/>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ea typeface="Montserrat" pitchFamily="34" charset="-122"/>
                <a:cs typeface="Montserrat" pitchFamily="34" charset="-120"/>
              </a:rPr>
              <a:t>Adyan- 22BMH1093</a:t>
            </a:r>
            <a:endParaRPr lang="en-US" sz="1700" dirty="0"/>
          </a:p>
        </p:txBody>
      </p:sp>
      <p:sp>
        <p:nvSpPr>
          <p:cNvPr id="7" name="Text 4"/>
          <p:cNvSpPr/>
          <p:nvPr/>
        </p:nvSpPr>
        <p:spPr>
          <a:xfrm>
            <a:off x="758309" y="6602373"/>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ea typeface="Montserrat" pitchFamily="34" charset="-122"/>
                <a:cs typeface="Montserrat" pitchFamily="34" charset="-120"/>
              </a:rPr>
              <a:t>Mohammed Safwan- 22BMH1105</a:t>
            </a:r>
            <a:endParaRPr lang="en-US" sz="1700" dirty="0"/>
          </a:p>
        </p:txBody>
      </p:sp>
      <p:sp>
        <p:nvSpPr>
          <p:cNvPr id="8" name="Text 5"/>
          <p:cNvSpPr/>
          <p:nvPr/>
        </p:nvSpPr>
        <p:spPr>
          <a:xfrm>
            <a:off x="758309" y="7024807"/>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EEFF5"/>
                </a:solidFill>
                <a:ea typeface="Montserrat" pitchFamily="34" charset="-122"/>
                <a:cs typeface="Montserrat" pitchFamily="34" charset="-120"/>
              </a:rPr>
              <a:t>H Ashish- 22BMH1115</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822008"/>
            <a:ext cx="4944785" cy="6585585"/>
          </a:xfrm>
          <a:prstGeom prst="rect">
            <a:avLst/>
          </a:prstGeom>
        </p:spPr>
      </p:pic>
      <p:sp>
        <p:nvSpPr>
          <p:cNvPr id="4" name="Text 0"/>
          <p:cNvSpPr/>
          <p:nvPr/>
        </p:nvSpPr>
        <p:spPr>
          <a:xfrm>
            <a:off x="758309" y="238244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ea typeface="Barlow Bold" pitchFamily="34" charset="-122"/>
                <a:cs typeface="Barlow Bold" pitchFamily="34" charset="-120"/>
              </a:rPr>
              <a:t>Hardware Model</a:t>
            </a:r>
            <a:endParaRPr lang="en-US" sz="4450" dirty="0"/>
          </a:p>
        </p:txBody>
      </p:sp>
      <p:sp>
        <p:nvSpPr>
          <p:cNvPr id="5" name="Text 1"/>
          <p:cNvSpPr/>
          <p:nvPr/>
        </p:nvSpPr>
        <p:spPr>
          <a:xfrm>
            <a:off x="758309" y="3420070"/>
            <a:ext cx="7627382"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The hardware model of the joystick-driven steering control system has been carefully constructed to bring the simulation to life. This physical implementation includes the Arduino Uno, the L298N motor driver, the DC motors, and various 3D printed components to create a robust and functional steering control system. The hardware model allows for real-world testing, troubleshooting, and refinement of the system, ensuring its reliability and effectiveness in practical applications.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9018" y="894278"/>
            <a:ext cx="5538430" cy="675799"/>
          </a:xfrm>
          <a:prstGeom prst="rect">
            <a:avLst/>
          </a:prstGeom>
          <a:noFill/>
          <a:ln/>
        </p:spPr>
        <p:txBody>
          <a:bodyPr wrap="none" lIns="0" tIns="0" rIns="0" bIns="0" rtlCol="0" anchor="t"/>
          <a:lstStyle/>
          <a:p>
            <a:pPr marL="0" indent="0">
              <a:lnSpc>
                <a:spcPts val="5300"/>
              </a:lnSpc>
              <a:buNone/>
            </a:pPr>
            <a:r>
              <a:rPr lang="en-US" sz="4250" b="1" dirty="0">
                <a:solidFill>
                  <a:srgbClr val="9998FF"/>
                </a:solidFill>
                <a:ea typeface="Barlow Bold" pitchFamily="34" charset="-122"/>
                <a:cs typeface="Barlow Bold" pitchFamily="34" charset="-120"/>
              </a:rPr>
              <a:t>Outcome of the Project</a:t>
            </a:r>
            <a:endParaRPr lang="en-US" sz="4250" dirty="0"/>
          </a:p>
        </p:txBody>
      </p:sp>
      <p:pic>
        <p:nvPicPr>
          <p:cNvPr id="3" name="Image 0" descr="preencoded.png"/>
          <p:cNvPicPr>
            <a:picLocks noChangeAspect="1"/>
          </p:cNvPicPr>
          <p:nvPr/>
        </p:nvPicPr>
        <p:blipFill>
          <a:blip r:embed="rId3"/>
          <a:stretch>
            <a:fillRect/>
          </a:stretch>
        </p:blipFill>
        <p:spPr>
          <a:xfrm>
            <a:off x="719018" y="1980843"/>
            <a:ext cx="513517" cy="513517"/>
          </a:xfrm>
          <a:prstGeom prst="rect">
            <a:avLst/>
          </a:prstGeom>
        </p:spPr>
      </p:pic>
      <p:sp>
        <p:nvSpPr>
          <p:cNvPr id="4" name="Text 1"/>
          <p:cNvSpPr/>
          <p:nvPr/>
        </p:nvSpPr>
        <p:spPr>
          <a:xfrm>
            <a:off x="719018" y="2699742"/>
            <a:ext cx="2703076" cy="33778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ea typeface="Barlow Bold" pitchFamily="34" charset="-122"/>
                <a:cs typeface="Barlow Bold" pitchFamily="34" charset="-120"/>
              </a:rPr>
              <a:t>Precision Control</a:t>
            </a:r>
            <a:endParaRPr lang="en-US" sz="2100" dirty="0"/>
          </a:p>
        </p:txBody>
      </p:sp>
      <p:sp>
        <p:nvSpPr>
          <p:cNvPr id="5" name="Text 2"/>
          <p:cNvSpPr/>
          <p:nvPr/>
        </p:nvSpPr>
        <p:spPr>
          <a:xfrm>
            <a:off x="719018" y="3160752"/>
            <a:ext cx="3066931" cy="2300288"/>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ea typeface="Montserrat" pitchFamily="34" charset="-122"/>
                <a:cs typeface="Montserrat" pitchFamily="34" charset="-120"/>
              </a:rPr>
              <a:t>The joystick-driven steering control system provides precise and responsive control, allowing for fine-tuned adjustments and seamless maneuvering of the target application.</a:t>
            </a:r>
            <a:endParaRPr lang="en-US" sz="1600" dirty="0"/>
          </a:p>
        </p:txBody>
      </p:sp>
      <p:pic>
        <p:nvPicPr>
          <p:cNvPr id="6" name="Image 1" descr="preencoded.png"/>
          <p:cNvPicPr>
            <a:picLocks noChangeAspect="1"/>
          </p:cNvPicPr>
          <p:nvPr/>
        </p:nvPicPr>
        <p:blipFill>
          <a:blip r:embed="rId4"/>
          <a:stretch>
            <a:fillRect/>
          </a:stretch>
        </p:blipFill>
        <p:spPr>
          <a:xfrm>
            <a:off x="4094083" y="1980843"/>
            <a:ext cx="513517" cy="513517"/>
          </a:xfrm>
          <a:prstGeom prst="rect">
            <a:avLst/>
          </a:prstGeom>
        </p:spPr>
      </p:pic>
      <p:sp>
        <p:nvSpPr>
          <p:cNvPr id="7" name="Text 3"/>
          <p:cNvSpPr/>
          <p:nvPr/>
        </p:nvSpPr>
        <p:spPr>
          <a:xfrm>
            <a:off x="4094083" y="2699742"/>
            <a:ext cx="2703076" cy="33778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ea typeface="Barlow Bold" pitchFamily="34" charset="-122"/>
                <a:cs typeface="Barlow Bold" pitchFamily="34" charset="-120"/>
              </a:rPr>
              <a:t>Flexible Integration</a:t>
            </a:r>
            <a:endParaRPr lang="en-US" sz="2100" dirty="0"/>
          </a:p>
        </p:txBody>
      </p:sp>
      <p:sp>
        <p:nvSpPr>
          <p:cNvPr id="8" name="Text 4"/>
          <p:cNvSpPr/>
          <p:nvPr/>
        </p:nvSpPr>
        <p:spPr>
          <a:xfrm>
            <a:off x="4094083" y="3160752"/>
            <a:ext cx="3067050" cy="2628900"/>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ea typeface="Montserrat" pitchFamily="34" charset="-122"/>
                <a:cs typeface="Montserrat" pitchFamily="34" charset="-120"/>
              </a:rPr>
              <a:t>The modular design of the system enables easy integration with a wide range of projects, making it a versatile solution for various robotic, automation, and remote-controlled applications.</a:t>
            </a:r>
            <a:endParaRPr lang="en-US" sz="1600" dirty="0"/>
          </a:p>
        </p:txBody>
      </p:sp>
      <p:pic>
        <p:nvPicPr>
          <p:cNvPr id="9" name="Image 2" descr="preencoded.png"/>
          <p:cNvPicPr>
            <a:picLocks noChangeAspect="1"/>
          </p:cNvPicPr>
          <p:nvPr/>
        </p:nvPicPr>
        <p:blipFill>
          <a:blip r:embed="rId5"/>
          <a:stretch>
            <a:fillRect/>
          </a:stretch>
        </p:blipFill>
        <p:spPr>
          <a:xfrm>
            <a:off x="7469267" y="1980843"/>
            <a:ext cx="513517" cy="513517"/>
          </a:xfrm>
          <a:prstGeom prst="rect">
            <a:avLst/>
          </a:prstGeom>
        </p:spPr>
      </p:pic>
      <p:sp>
        <p:nvSpPr>
          <p:cNvPr id="10" name="Text 5"/>
          <p:cNvSpPr/>
          <p:nvPr/>
        </p:nvSpPr>
        <p:spPr>
          <a:xfrm>
            <a:off x="7469267" y="2699742"/>
            <a:ext cx="2703076" cy="33778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ea typeface="Barlow Bold" pitchFamily="34" charset="-122"/>
                <a:cs typeface="Barlow Bold" pitchFamily="34" charset="-120"/>
              </a:rPr>
              <a:t>Enhanced Usability</a:t>
            </a:r>
            <a:endParaRPr lang="en-US" sz="2100" dirty="0"/>
          </a:p>
        </p:txBody>
      </p:sp>
      <p:sp>
        <p:nvSpPr>
          <p:cNvPr id="11" name="Text 6"/>
          <p:cNvSpPr/>
          <p:nvPr/>
        </p:nvSpPr>
        <p:spPr>
          <a:xfrm>
            <a:off x="7469267" y="3160752"/>
            <a:ext cx="3066931" cy="2628900"/>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ea typeface="Montserrat" pitchFamily="34" charset="-122"/>
                <a:cs typeface="Montserrat" pitchFamily="34" charset="-120"/>
              </a:rPr>
              <a:t>The intuitive joystick interface and the system's real-time responsiveness provide users with a seamless and user-friendly experience, making the steering control system accessible and enjoyable to operate.</a:t>
            </a:r>
            <a:endParaRPr lang="en-US" sz="1600" dirty="0"/>
          </a:p>
        </p:txBody>
      </p:sp>
      <p:pic>
        <p:nvPicPr>
          <p:cNvPr id="12" name="Image 3" descr="preencoded.png"/>
          <p:cNvPicPr>
            <a:picLocks noChangeAspect="1"/>
          </p:cNvPicPr>
          <p:nvPr/>
        </p:nvPicPr>
        <p:blipFill>
          <a:blip r:embed="rId6"/>
          <a:stretch>
            <a:fillRect/>
          </a:stretch>
        </p:blipFill>
        <p:spPr>
          <a:xfrm>
            <a:off x="10844332" y="1980843"/>
            <a:ext cx="513517" cy="513517"/>
          </a:xfrm>
          <a:prstGeom prst="rect">
            <a:avLst/>
          </a:prstGeom>
        </p:spPr>
      </p:pic>
      <p:sp>
        <p:nvSpPr>
          <p:cNvPr id="13" name="Text 7"/>
          <p:cNvSpPr/>
          <p:nvPr/>
        </p:nvSpPr>
        <p:spPr>
          <a:xfrm>
            <a:off x="10844332" y="2699742"/>
            <a:ext cx="2703076" cy="337780"/>
          </a:xfrm>
          <a:prstGeom prst="rect">
            <a:avLst/>
          </a:prstGeom>
          <a:noFill/>
          <a:ln/>
        </p:spPr>
        <p:txBody>
          <a:bodyPr wrap="none" lIns="0" tIns="0" rIns="0" bIns="0" rtlCol="0" anchor="t"/>
          <a:lstStyle/>
          <a:p>
            <a:pPr marL="0" indent="0" algn="l">
              <a:lnSpc>
                <a:spcPts val="2650"/>
              </a:lnSpc>
              <a:buNone/>
            </a:pPr>
            <a:r>
              <a:rPr lang="en-US" sz="2100" b="1" dirty="0">
                <a:solidFill>
                  <a:srgbClr val="EEEFF5"/>
                </a:solidFill>
                <a:ea typeface="Barlow Bold" pitchFamily="34" charset="-122"/>
                <a:cs typeface="Barlow Bold" pitchFamily="34" charset="-120"/>
              </a:rPr>
              <a:t>Innovative Approach</a:t>
            </a:r>
            <a:endParaRPr lang="en-US" sz="2100" dirty="0"/>
          </a:p>
        </p:txBody>
      </p:sp>
      <p:sp>
        <p:nvSpPr>
          <p:cNvPr id="14" name="Text 8"/>
          <p:cNvSpPr/>
          <p:nvPr/>
        </p:nvSpPr>
        <p:spPr>
          <a:xfrm>
            <a:off x="10844332" y="3160752"/>
            <a:ext cx="3067050" cy="2628900"/>
          </a:xfrm>
          <a:prstGeom prst="rect">
            <a:avLst/>
          </a:prstGeom>
          <a:noFill/>
          <a:ln/>
        </p:spPr>
        <p:txBody>
          <a:bodyPr wrap="square" lIns="0" tIns="0" rIns="0" bIns="0" rtlCol="0" anchor="t"/>
          <a:lstStyle/>
          <a:p>
            <a:pPr marL="0" indent="0" algn="l">
              <a:lnSpc>
                <a:spcPts val="2550"/>
              </a:lnSpc>
              <a:buNone/>
            </a:pPr>
            <a:r>
              <a:rPr lang="en-US" sz="1600" dirty="0">
                <a:solidFill>
                  <a:srgbClr val="EEEFF5"/>
                </a:solidFill>
                <a:ea typeface="Montserrat" pitchFamily="34" charset="-122"/>
                <a:cs typeface="Montserrat" pitchFamily="34" charset="-120"/>
              </a:rPr>
              <a:t>By combining the capabilities of the Arduino Uno and the intuitive control of a joystick, this project demonstrates a novel and innovative solution for steering control, paving the way for future advancements in the field.</a:t>
            </a:r>
            <a:endParaRPr lang="en-US" sz="1600" dirty="0"/>
          </a:p>
        </p:txBody>
      </p:sp>
      <p:sp>
        <p:nvSpPr>
          <p:cNvPr id="15" name="Text 9"/>
          <p:cNvSpPr/>
          <p:nvPr/>
        </p:nvSpPr>
        <p:spPr>
          <a:xfrm>
            <a:off x="719018" y="6020753"/>
            <a:ext cx="13192363" cy="1314450"/>
          </a:xfrm>
          <a:prstGeom prst="rect">
            <a:avLst/>
          </a:prstGeom>
          <a:noFill/>
          <a:ln/>
        </p:spPr>
        <p:txBody>
          <a:bodyPr wrap="square" lIns="0" tIns="0" rIns="0" bIns="0" rtlCol="0" anchor="t"/>
          <a:lstStyle/>
          <a:p>
            <a:pPr marL="0" indent="0">
              <a:lnSpc>
                <a:spcPts val="2550"/>
              </a:lnSpc>
              <a:buNone/>
            </a:pPr>
            <a:r>
              <a:rPr lang="en-US" sz="1600" dirty="0">
                <a:solidFill>
                  <a:srgbClr val="EEEFF5"/>
                </a:solidFill>
                <a:ea typeface="Montserrat" pitchFamily="34" charset="-122"/>
                <a:cs typeface="Montserrat" pitchFamily="34" charset="-120"/>
              </a:rPr>
              <a:t>The outcome of the joystick-driven steering control project is a versatile and user-friendly system that effectively integrates the Arduino Uno and a joystick module to provide precise, responsive, and flexible steering control. The project's key achievements include precision control, flexible integration, enhanced usability, and an innovative approach that can be applied to a wide range of robotic, automation, and remote-controlled applications.</a:t>
            </a:r>
            <a:endParaRPr lang="en-US" sz="1600" dirty="0"/>
          </a:p>
        </p:txBody>
      </p:sp>
      <p:pic>
        <p:nvPicPr>
          <p:cNvPr id="17" name="Picture 16">
            <a:extLst>
              <a:ext uri="{FF2B5EF4-FFF2-40B4-BE49-F238E27FC236}">
                <a16:creationId xmlns:a16="http://schemas.microsoft.com/office/drawing/2014/main" id="{40CE48A1-9EF5-3CEC-2503-50C0EA08D3A7}"/>
              </a:ext>
            </a:extLst>
          </p:cNvPr>
          <p:cNvPicPr>
            <a:picLocks noChangeAspect="1"/>
          </p:cNvPicPr>
          <p:nvPr/>
        </p:nvPicPr>
        <p:blipFill>
          <a:blip r:embed="rId7"/>
          <a:stretch>
            <a:fillRect/>
          </a:stretch>
        </p:blipFill>
        <p:spPr>
          <a:xfrm>
            <a:off x="11525442" y="7571589"/>
            <a:ext cx="2987727" cy="5135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8902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ea typeface="Barlow Bold" pitchFamily="34" charset="-122"/>
                <a:cs typeface="Barlow Bold" pitchFamily="34" charset="-120"/>
              </a:rPr>
              <a:t>Conclusion</a:t>
            </a:r>
            <a:endParaRPr lang="en-US" sz="4450" dirty="0"/>
          </a:p>
        </p:txBody>
      </p:sp>
      <p:sp>
        <p:nvSpPr>
          <p:cNvPr id="4" name="Text 1"/>
          <p:cNvSpPr/>
          <p:nvPr/>
        </p:nvSpPr>
        <p:spPr>
          <a:xfrm>
            <a:off x="758309" y="2726650"/>
            <a:ext cx="7627382" cy="381381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The joystick-driven steering control project has successfully demonstrated the seamless integration of an Arduino Uno and a joystick module to create a versatile and user-friendly steering control system. By leveraging the processing capabilities of the Arduino and the intuitive control of the joystick, the project has achieved precise and responsive steering control, making it a valuable solution for various applications in the fields of robotics, automation, and remote-controlled vehicles. The modular design and the focus on enhancing the user experience have further expanded the system's adaptability and accessibility, paving the way for future advancements and innovative applications in the field of steering control technology.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6991" y="539829"/>
            <a:ext cx="6609040" cy="645676"/>
          </a:xfrm>
          <a:prstGeom prst="rect">
            <a:avLst/>
          </a:prstGeom>
          <a:noFill/>
          <a:ln/>
        </p:spPr>
        <p:txBody>
          <a:bodyPr wrap="none" lIns="0" tIns="0" rIns="0" bIns="0" rtlCol="0" anchor="t"/>
          <a:lstStyle/>
          <a:p>
            <a:pPr marL="0" indent="0">
              <a:lnSpc>
                <a:spcPts val="5050"/>
              </a:lnSpc>
              <a:buNone/>
            </a:pPr>
            <a:r>
              <a:rPr lang="en-US" sz="4050" b="1" dirty="0">
                <a:solidFill>
                  <a:srgbClr val="9998FF"/>
                </a:solidFill>
                <a:ea typeface="Barlow Bold" pitchFamily="34" charset="-122"/>
                <a:cs typeface="Barlow Bold" pitchFamily="34" charset="-120"/>
              </a:rPr>
              <a:t>Contents of the Presentation</a:t>
            </a:r>
            <a:endParaRPr lang="en-US" sz="4050" dirty="0"/>
          </a:p>
        </p:txBody>
      </p:sp>
      <p:sp>
        <p:nvSpPr>
          <p:cNvPr id="3" name="Shape 1"/>
          <p:cNvSpPr/>
          <p:nvPr/>
        </p:nvSpPr>
        <p:spPr>
          <a:xfrm>
            <a:off x="686991" y="1479947"/>
            <a:ext cx="13256419" cy="6228398"/>
          </a:xfrm>
          <a:prstGeom prst="roundRect">
            <a:avLst>
              <a:gd name="adj" fmla="val 2837"/>
            </a:avLst>
          </a:prstGeom>
          <a:noFill/>
          <a:ln w="7620">
            <a:solidFill>
              <a:srgbClr val="FFFFFF">
                <a:alpha val="24000"/>
              </a:srgbClr>
            </a:solidFill>
            <a:prstDash val="solid"/>
          </a:ln>
        </p:spPr>
        <p:txBody>
          <a:bodyPr/>
          <a:lstStyle/>
          <a:p>
            <a:endParaRPr lang="en-IN"/>
          </a:p>
        </p:txBody>
      </p:sp>
      <p:sp>
        <p:nvSpPr>
          <p:cNvPr id="4" name="Shape 2"/>
          <p:cNvSpPr/>
          <p:nvPr/>
        </p:nvSpPr>
        <p:spPr>
          <a:xfrm>
            <a:off x="694611" y="1487567"/>
            <a:ext cx="13241179" cy="564833"/>
          </a:xfrm>
          <a:prstGeom prst="rect">
            <a:avLst/>
          </a:prstGeom>
          <a:solidFill>
            <a:srgbClr val="FFFFFF">
              <a:alpha val="4000"/>
            </a:srgbClr>
          </a:solidFill>
          <a:ln/>
        </p:spPr>
        <p:txBody>
          <a:bodyPr/>
          <a:lstStyle/>
          <a:p>
            <a:endParaRPr lang="en-IN"/>
          </a:p>
        </p:txBody>
      </p:sp>
      <p:sp>
        <p:nvSpPr>
          <p:cNvPr id="5" name="Text 3"/>
          <p:cNvSpPr/>
          <p:nvPr/>
        </p:nvSpPr>
        <p:spPr>
          <a:xfrm>
            <a:off x="890945" y="1612940"/>
            <a:ext cx="3250287" cy="314087"/>
          </a:xfrm>
          <a:prstGeom prst="rect">
            <a:avLst/>
          </a:prstGeom>
          <a:noFill/>
          <a:ln/>
        </p:spPr>
        <p:txBody>
          <a:bodyPr wrap="none" lIns="0" tIns="0" rIns="0" bIns="0" rtlCol="0" anchor="t"/>
          <a:lstStyle/>
          <a:p>
            <a:pPr marL="0" indent="0" algn="ctr">
              <a:lnSpc>
                <a:spcPts val="2450"/>
              </a:lnSpc>
              <a:buNone/>
            </a:pPr>
            <a:r>
              <a:rPr lang="en-US" sz="1500" b="1" dirty="0">
                <a:solidFill>
                  <a:srgbClr val="EEEFF5"/>
                </a:solidFill>
                <a:ea typeface="Montserrat" pitchFamily="34" charset="-122"/>
                <a:cs typeface="Montserrat" pitchFamily="34" charset="-120"/>
              </a:rPr>
              <a:t>Slide No.</a:t>
            </a:r>
            <a:endParaRPr lang="en-US" sz="1500" dirty="0"/>
          </a:p>
        </p:txBody>
      </p:sp>
      <p:sp>
        <p:nvSpPr>
          <p:cNvPr id="6" name="Text 4"/>
          <p:cNvSpPr/>
          <p:nvPr/>
        </p:nvSpPr>
        <p:spPr>
          <a:xfrm>
            <a:off x="4541282" y="1612940"/>
            <a:ext cx="9198293" cy="314087"/>
          </a:xfrm>
          <a:prstGeom prst="rect">
            <a:avLst/>
          </a:prstGeom>
          <a:noFill/>
          <a:ln/>
        </p:spPr>
        <p:txBody>
          <a:bodyPr wrap="none" lIns="0" tIns="0" rIns="0" bIns="0" rtlCol="0" anchor="t"/>
          <a:lstStyle/>
          <a:p>
            <a:pPr marL="0" indent="0">
              <a:lnSpc>
                <a:spcPts val="2450"/>
              </a:lnSpc>
              <a:buNone/>
            </a:pPr>
            <a:r>
              <a:rPr lang="en-US" sz="1500" b="1" dirty="0">
                <a:solidFill>
                  <a:srgbClr val="EEEFF5"/>
                </a:solidFill>
                <a:ea typeface="Montserrat" pitchFamily="34" charset="-122"/>
                <a:cs typeface="Montserrat" pitchFamily="34" charset="-120"/>
              </a:rPr>
              <a:t>Heading</a:t>
            </a:r>
            <a:endParaRPr lang="en-US" sz="1500" dirty="0"/>
          </a:p>
        </p:txBody>
      </p:sp>
      <p:sp>
        <p:nvSpPr>
          <p:cNvPr id="7" name="Shape 5"/>
          <p:cNvSpPr/>
          <p:nvPr/>
        </p:nvSpPr>
        <p:spPr>
          <a:xfrm>
            <a:off x="694611" y="2052399"/>
            <a:ext cx="13241179" cy="564833"/>
          </a:xfrm>
          <a:prstGeom prst="rect">
            <a:avLst/>
          </a:prstGeom>
          <a:solidFill>
            <a:srgbClr val="000000">
              <a:alpha val="4000"/>
            </a:srgbClr>
          </a:solidFill>
          <a:ln/>
        </p:spPr>
        <p:txBody>
          <a:bodyPr/>
          <a:lstStyle/>
          <a:p>
            <a:endParaRPr lang="en-IN"/>
          </a:p>
        </p:txBody>
      </p:sp>
      <p:sp>
        <p:nvSpPr>
          <p:cNvPr id="8" name="Text 6"/>
          <p:cNvSpPr/>
          <p:nvPr/>
        </p:nvSpPr>
        <p:spPr>
          <a:xfrm>
            <a:off x="890945" y="2177772"/>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1</a:t>
            </a:r>
            <a:endParaRPr lang="en-US" sz="1500" dirty="0"/>
          </a:p>
        </p:txBody>
      </p:sp>
      <p:sp>
        <p:nvSpPr>
          <p:cNvPr id="9" name="Text 7"/>
          <p:cNvSpPr/>
          <p:nvPr/>
        </p:nvSpPr>
        <p:spPr>
          <a:xfrm>
            <a:off x="4541282" y="2177772"/>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Title, Reg. No, and Project Members</a:t>
            </a:r>
            <a:endParaRPr lang="en-US" sz="1500" dirty="0"/>
          </a:p>
        </p:txBody>
      </p:sp>
      <p:sp>
        <p:nvSpPr>
          <p:cNvPr id="10" name="Shape 8"/>
          <p:cNvSpPr/>
          <p:nvPr/>
        </p:nvSpPr>
        <p:spPr>
          <a:xfrm>
            <a:off x="694611" y="2617232"/>
            <a:ext cx="13241179" cy="564833"/>
          </a:xfrm>
          <a:prstGeom prst="rect">
            <a:avLst/>
          </a:prstGeom>
          <a:solidFill>
            <a:srgbClr val="FFFFFF">
              <a:alpha val="4000"/>
            </a:srgbClr>
          </a:solidFill>
          <a:ln/>
        </p:spPr>
        <p:txBody>
          <a:bodyPr/>
          <a:lstStyle/>
          <a:p>
            <a:endParaRPr lang="en-IN"/>
          </a:p>
        </p:txBody>
      </p:sp>
      <p:sp>
        <p:nvSpPr>
          <p:cNvPr id="11" name="Text 9"/>
          <p:cNvSpPr/>
          <p:nvPr/>
        </p:nvSpPr>
        <p:spPr>
          <a:xfrm>
            <a:off x="890945" y="2742605"/>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2</a:t>
            </a:r>
            <a:endParaRPr lang="en-US" sz="1500" dirty="0"/>
          </a:p>
        </p:txBody>
      </p:sp>
      <p:sp>
        <p:nvSpPr>
          <p:cNvPr id="12" name="Text 10"/>
          <p:cNvSpPr/>
          <p:nvPr/>
        </p:nvSpPr>
        <p:spPr>
          <a:xfrm>
            <a:off x="4541282" y="2742605"/>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Contents of the Presentation</a:t>
            </a:r>
            <a:endParaRPr lang="en-US" sz="1500" dirty="0"/>
          </a:p>
        </p:txBody>
      </p:sp>
      <p:sp>
        <p:nvSpPr>
          <p:cNvPr id="13" name="Shape 11"/>
          <p:cNvSpPr/>
          <p:nvPr/>
        </p:nvSpPr>
        <p:spPr>
          <a:xfrm>
            <a:off x="694611" y="3182064"/>
            <a:ext cx="13241179" cy="564833"/>
          </a:xfrm>
          <a:prstGeom prst="rect">
            <a:avLst/>
          </a:prstGeom>
          <a:solidFill>
            <a:srgbClr val="000000">
              <a:alpha val="4000"/>
            </a:srgbClr>
          </a:solidFill>
          <a:ln/>
        </p:spPr>
        <p:txBody>
          <a:bodyPr/>
          <a:lstStyle/>
          <a:p>
            <a:endParaRPr lang="en-IN"/>
          </a:p>
        </p:txBody>
      </p:sp>
      <p:sp>
        <p:nvSpPr>
          <p:cNvPr id="14" name="Text 12"/>
          <p:cNvSpPr/>
          <p:nvPr/>
        </p:nvSpPr>
        <p:spPr>
          <a:xfrm>
            <a:off x="890945" y="3307437"/>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3</a:t>
            </a:r>
            <a:endParaRPr lang="en-US" sz="1500" dirty="0"/>
          </a:p>
        </p:txBody>
      </p:sp>
      <p:sp>
        <p:nvSpPr>
          <p:cNvPr id="15" name="Text 13"/>
          <p:cNvSpPr/>
          <p:nvPr/>
        </p:nvSpPr>
        <p:spPr>
          <a:xfrm>
            <a:off x="4541282" y="3307437"/>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Introduction to Joystick Driven Steering Control Using Arduino</a:t>
            </a:r>
            <a:endParaRPr lang="en-US" sz="1500" dirty="0"/>
          </a:p>
        </p:txBody>
      </p:sp>
      <p:sp>
        <p:nvSpPr>
          <p:cNvPr id="16" name="Shape 14"/>
          <p:cNvSpPr/>
          <p:nvPr/>
        </p:nvSpPr>
        <p:spPr>
          <a:xfrm>
            <a:off x="694611" y="3746897"/>
            <a:ext cx="13241179" cy="564833"/>
          </a:xfrm>
          <a:prstGeom prst="rect">
            <a:avLst/>
          </a:prstGeom>
          <a:solidFill>
            <a:srgbClr val="FFFFFF">
              <a:alpha val="4000"/>
            </a:srgbClr>
          </a:solidFill>
          <a:ln/>
        </p:spPr>
        <p:txBody>
          <a:bodyPr/>
          <a:lstStyle/>
          <a:p>
            <a:endParaRPr lang="en-IN"/>
          </a:p>
        </p:txBody>
      </p:sp>
      <p:sp>
        <p:nvSpPr>
          <p:cNvPr id="17" name="Text 15"/>
          <p:cNvSpPr/>
          <p:nvPr/>
        </p:nvSpPr>
        <p:spPr>
          <a:xfrm>
            <a:off x="890945" y="3872270"/>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4</a:t>
            </a:r>
            <a:endParaRPr lang="en-US" sz="1500" dirty="0"/>
          </a:p>
        </p:txBody>
      </p:sp>
      <p:sp>
        <p:nvSpPr>
          <p:cNvPr id="18" name="Text 16"/>
          <p:cNvSpPr/>
          <p:nvPr/>
        </p:nvSpPr>
        <p:spPr>
          <a:xfrm>
            <a:off x="4541282" y="3872270"/>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Problem Definition and Objectives</a:t>
            </a:r>
            <a:endParaRPr lang="en-US" sz="1500" dirty="0"/>
          </a:p>
        </p:txBody>
      </p:sp>
      <p:sp>
        <p:nvSpPr>
          <p:cNvPr id="19" name="Shape 17"/>
          <p:cNvSpPr/>
          <p:nvPr/>
        </p:nvSpPr>
        <p:spPr>
          <a:xfrm>
            <a:off x="694611" y="4311729"/>
            <a:ext cx="13241179" cy="564833"/>
          </a:xfrm>
          <a:prstGeom prst="rect">
            <a:avLst/>
          </a:prstGeom>
          <a:solidFill>
            <a:srgbClr val="000000">
              <a:alpha val="4000"/>
            </a:srgbClr>
          </a:solidFill>
          <a:ln/>
        </p:spPr>
        <p:txBody>
          <a:bodyPr/>
          <a:lstStyle/>
          <a:p>
            <a:endParaRPr lang="en-IN"/>
          </a:p>
        </p:txBody>
      </p:sp>
      <p:sp>
        <p:nvSpPr>
          <p:cNvPr id="20" name="Text 18"/>
          <p:cNvSpPr/>
          <p:nvPr/>
        </p:nvSpPr>
        <p:spPr>
          <a:xfrm>
            <a:off x="890945" y="4437102"/>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5</a:t>
            </a:r>
            <a:endParaRPr lang="en-US" sz="1500" dirty="0"/>
          </a:p>
        </p:txBody>
      </p:sp>
      <p:sp>
        <p:nvSpPr>
          <p:cNvPr id="21" name="Text 19"/>
          <p:cNvSpPr/>
          <p:nvPr/>
        </p:nvSpPr>
        <p:spPr>
          <a:xfrm>
            <a:off x="4541282" y="4437102"/>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Block Diagram or Schematics</a:t>
            </a:r>
            <a:endParaRPr lang="en-US" sz="1500" dirty="0"/>
          </a:p>
        </p:txBody>
      </p:sp>
      <p:sp>
        <p:nvSpPr>
          <p:cNvPr id="22" name="Shape 20"/>
          <p:cNvSpPr/>
          <p:nvPr/>
        </p:nvSpPr>
        <p:spPr>
          <a:xfrm>
            <a:off x="694611" y="4876562"/>
            <a:ext cx="13241179" cy="564833"/>
          </a:xfrm>
          <a:prstGeom prst="rect">
            <a:avLst/>
          </a:prstGeom>
          <a:solidFill>
            <a:srgbClr val="FFFFFF">
              <a:alpha val="4000"/>
            </a:srgbClr>
          </a:solidFill>
          <a:ln/>
        </p:spPr>
        <p:txBody>
          <a:bodyPr/>
          <a:lstStyle/>
          <a:p>
            <a:endParaRPr lang="en-IN"/>
          </a:p>
        </p:txBody>
      </p:sp>
      <p:sp>
        <p:nvSpPr>
          <p:cNvPr id="23" name="Text 21"/>
          <p:cNvSpPr/>
          <p:nvPr/>
        </p:nvSpPr>
        <p:spPr>
          <a:xfrm>
            <a:off x="890945" y="5001935"/>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6</a:t>
            </a:r>
            <a:endParaRPr lang="en-US" sz="1500" dirty="0"/>
          </a:p>
        </p:txBody>
      </p:sp>
      <p:sp>
        <p:nvSpPr>
          <p:cNvPr id="24" name="Text 22"/>
          <p:cNvSpPr/>
          <p:nvPr/>
        </p:nvSpPr>
        <p:spPr>
          <a:xfrm>
            <a:off x="4541282" y="5001935"/>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Bill of Materials</a:t>
            </a:r>
            <a:endParaRPr lang="en-US" sz="1500" dirty="0"/>
          </a:p>
        </p:txBody>
      </p:sp>
      <p:sp>
        <p:nvSpPr>
          <p:cNvPr id="25" name="Shape 23"/>
          <p:cNvSpPr/>
          <p:nvPr/>
        </p:nvSpPr>
        <p:spPr>
          <a:xfrm>
            <a:off x="694611" y="5441394"/>
            <a:ext cx="13241179" cy="564833"/>
          </a:xfrm>
          <a:prstGeom prst="rect">
            <a:avLst/>
          </a:prstGeom>
          <a:solidFill>
            <a:srgbClr val="000000">
              <a:alpha val="4000"/>
            </a:srgbClr>
          </a:solidFill>
          <a:ln/>
        </p:spPr>
        <p:txBody>
          <a:bodyPr/>
          <a:lstStyle/>
          <a:p>
            <a:endParaRPr lang="en-IN"/>
          </a:p>
        </p:txBody>
      </p:sp>
      <p:sp>
        <p:nvSpPr>
          <p:cNvPr id="26" name="Text 24"/>
          <p:cNvSpPr/>
          <p:nvPr/>
        </p:nvSpPr>
        <p:spPr>
          <a:xfrm>
            <a:off x="890945" y="5566767"/>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7, 8, 9</a:t>
            </a:r>
            <a:endParaRPr lang="en-US" sz="1500" dirty="0"/>
          </a:p>
        </p:txBody>
      </p:sp>
      <p:sp>
        <p:nvSpPr>
          <p:cNvPr id="27" name="Text 25"/>
          <p:cNvSpPr/>
          <p:nvPr/>
        </p:nvSpPr>
        <p:spPr>
          <a:xfrm>
            <a:off x="4541282" y="5566767"/>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Working Explanation, Simulation, Source Code</a:t>
            </a:r>
            <a:endParaRPr lang="en-US" sz="1500" dirty="0"/>
          </a:p>
        </p:txBody>
      </p:sp>
      <p:sp>
        <p:nvSpPr>
          <p:cNvPr id="28" name="Shape 26"/>
          <p:cNvSpPr/>
          <p:nvPr/>
        </p:nvSpPr>
        <p:spPr>
          <a:xfrm>
            <a:off x="694611" y="6006227"/>
            <a:ext cx="13241179" cy="564833"/>
          </a:xfrm>
          <a:prstGeom prst="rect">
            <a:avLst/>
          </a:prstGeom>
          <a:solidFill>
            <a:srgbClr val="FFFFFF">
              <a:alpha val="4000"/>
            </a:srgbClr>
          </a:solidFill>
          <a:ln/>
        </p:spPr>
        <p:txBody>
          <a:bodyPr/>
          <a:lstStyle/>
          <a:p>
            <a:endParaRPr lang="en-IN"/>
          </a:p>
        </p:txBody>
      </p:sp>
      <p:sp>
        <p:nvSpPr>
          <p:cNvPr id="29" name="Text 27"/>
          <p:cNvSpPr/>
          <p:nvPr/>
        </p:nvSpPr>
        <p:spPr>
          <a:xfrm>
            <a:off x="890945" y="6131600"/>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10</a:t>
            </a:r>
            <a:endParaRPr lang="en-US" sz="1500" dirty="0"/>
          </a:p>
        </p:txBody>
      </p:sp>
      <p:sp>
        <p:nvSpPr>
          <p:cNvPr id="30" name="Text 28"/>
          <p:cNvSpPr/>
          <p:nvPr/>
        </p:nvSpPr>
        <p:spPr>
          <a:xfrm>
            <a:off x="4541282" y="6131600"/>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Hardware Model</a:t>
            </a:r>
            <a:endParaRPr lang="en-US" sz="1500" dirty="0"/>
          </a:p>
        </p:txBody>
      </p:sp>
      <p:sp>
        <p:nvSpPr>
          <p:cNvPr id="31" name="Shape 29"/>
          <p:cNvSpPr/>
          <p:nvPr/>
        </p:nvSpPr>
        <p:spPr>
          <a:xfrm>
            <a:off x="694611" y="6571059"/>
            <a:ext cx="13241179" cy="564833"/>
          </a:xfrm>
          <a:prstGeom prst="rect">
            <a:avLst/>
          </a:prstGeom>
          <a:solidFill>
            <a:srgbClr val="000000">
              <a:alpha val="4000"/>
            </a:srgbClr>
          </a:solidFill>
          <a:ln/>
        </p:spPr>
        <p:txBody>
          <a:bodyPr/>
          <a:lstStyle/>
          <a:p>
            <a:endParaRPr lang="en-IN"/>
          </a:p>
        </p:txBody>
      </p:sp>
      <p:sp>
        <p:nvSpPr>
          <p:cNvPr id="32" name="Text 30"/>
          <p:cNvSpPr/>
          <p:nvPr/>
        </p:nvSpPr>
        <p:spPr>
          <a:xfrm>
            <a:off x="890945" y="6696432"/>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11</a:t>
            </a:r>
            <a:endParaRPr lang="en-US" sz="1500" dirty="0"/>
          </a:p>
        </p:txBody>
      </p:sp>
      <p:sp>
        <p:nvSpPr>
          <p:cNvPr id="33" name="Text 31"/>
          <p:cNvSpPr/>
          <p:nvPr/>
        </p:nvSpPr>
        <p:spPr>
          <a:xfrm>
            <a:off x="4541282" y="6696432"/>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Outcome of the project</a:t>
            </a:r>
            <a:endParaRPr lang="en-US" sz="1500" dirty="0"/>
          </a:p>
        </p:txBody>
      </p:sp>
      <p:sp>
        <p:nvSpPr>
          <p:cNvPr id="34" name="Shape 32"/>
          <p:cNvSpPr/>
          <p:nvPr/>
        </p:nvSpPr>
        <p:spPr>
          <a:xfrm>
            <a:off x="694611" y="7135892"/>
            <a:ext cx="13241179" cy="564833"/>
          </a:xfrm>
          <a:prstGeom prst="rect">
            <a:avLst/>
          </a:prstGeom>
          <a:solidFill>
            <a:srgbClr val="FFFFFF">
              <a:alpha val="4000"/>
            </a:srgbClr>
          </a:solidFill>
          <a:ln/>
        </p:spPr>
        <p:txBody>
          <a:bodyPr/>
          <a:lstStyle/>
          <a:p>
            <a:endParaRPr lang="en-IN"/>
          </a:p>
        </p:txBody>
      </p:sp>
      <p:sp>
        <p:nvSpPr>
          <p:cNvPr id="35" name="Text 33"/>
          <p:cNvSpPr/>
          <p:nvPr/>
        </p:nvSpPr>
        <p:spPr>
          <a:xfrm>
            <a:off x="890945" y="7261265"/>
            <a:ext cx="3250287" cy="314087"/>
          </a:xfrm>
          <a:prstGeom prst="rect">
            <a:avLst/>
          </a:prstGeom>
          <a:noFill/>
          <a:ln/>
        </p:spPr>
        <p:txBody>
          <a:bodyPr wrap="none" lIns="0" tIns="0" rIns="0" bIns="0" rtlCol="0" anchor="t"/>
          <a:lstStyle/>
          <a:p>
            <a:pPr marL="0" indent="0" algn="ctr">
              <a:lnSpc>
                <a:spcPts val="2450"/>
              </a:lnSpc>
              <a:buNone/>
            </a:pPr>
            <a:r>
              <a:rPr lang="en-US" sz="1500" dirty="0">
                <a:solidFill>
                  <a:srgbClr val="EEEFF5"/>
                </a:solidFill>
                <a:ea typeface="Montserrat" pitchFamily="34" charset="-122"/>
                <a:cs typeface="Montserrat" pitchFamily="34" charset="-120"/>
              </a:rPr>
              <a:t>12</a:t>
            </a:r>
            <a:endParaRPr lang="en-US" sz="1500" dirty="0"/>
          </a:p>
        </p:txBody>
      </p:sp>
      <p:sp>
        <p:nvSpPr>
          <p:cNvPr id="36" name="Text 34"/>
          <p:cNvSpPr/>
          <p:nvPr/>
        </p:nvSpPr>
        <p:spPr>
          <a:xfrm>
            <a:off x="4541282" y="7261265"/>
            <a:ext cx="9198293" cy="31408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Conclusion</a:t>
            </a:r>
            <a:endParaRPr lang="en-US" sz="1500" dirty="0"/>
          </a:p>
        </p:txBody>
      </p:sp>
      <p:pic>
        <p:nvPicPr>
          <p:cNvPr id="38" name="Picture 37">
            <a:extLst>
              <a:ext uri="{FF2B5EF4-FFF2-40B4-BE49-F238E27FC236}">
                <a16:creationId xmlns:a16="http://schemas.microsoft.com/office/drawing/2014/main" id="{37F88DAF-76C7-2450-E138-29CB44A69EBD}"/>
              </a:ext>
            </a:extLst>
          </p:cNvPr>
          <p:cNvPicPr>
            <a:picLocks noChangeAspect="1"/>
          </p:cNvPicPr>
          <p:nvPr/>
        </p:nvPicPr>
        <p:blipFill>
          <a:blip r:embed="rId3"/>
          <a:stretch>
            <a:fillRect/>
          </a:stretch>
        </p:blipFill>
        <p:spPr>
          <a:xfrm>
            <a:off x="12860215" y="7814374"/>
            <a:ext cx="1610943" cy="2768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9853" y="573405"/>
            <a:ext cx="13170694" cy="1372076"/>
          </a:xfrm>
          <a:prstGeom prst="rect">
            <a:avLst/>
          </a:prstGeom>
          <a:noFill/>
          <a:ln/>
        </p:spPr>
        <p:txBody>
          <a:bodyPr wrap="square" lIns="0" tIns="0" rIns="0" bIns="0" rtlCol="0" anchor="t"/>
          <a:lstStyle/>
          <a:p>
            <a:pPr marL="0" indent="0">
              <a:lnSpc>
                <a:spcPts val="5400"/>
              </a:lnSpc>
              <a:buNone/>
            </a:pPr>
            <a:r>
              <a:rPr lang="en-US" sz="4300" b="1" dirty="0">
                <a:solidFill>
                  <a:srgbClr val="9998FF"/>
                </a:solidFill>
                <a:ea typeface="Barlow Bold" pitchFamily="34" charset="-122"/>
                <a:cs typeface="Barlow Bold" pitchFamily="34" charset="-120"/>
              </a:rPr>
              <a:t>Introduction to Joystick Driven Steering Control Using Arduino</a:t>
            </a:r>
            <a:endParaRPr lang="en-US" sz="4300" dirty="0"/>
          </a:p>
        </p:txBody>
      </p:sp>
      <p:sp>
        <p:nvSpPr>
          <p:cNvPr id="3" name="Shape 1"/>
          <p:cNvSpPr/>
          <p:nvPr/>
        </p:nvSpPr>
        <p:spPr>
          <a:xfrm>
            <a:off x="729853" y="2597110"/>
            <a:ext cx="469225" cy="469225"/>
          </a:xfrm>
          <a:prstGeom prst="roundRect">
            <a:avLst>
              <a:gd name="adj" fmla="val 40002"/>
            </a:avLst>
          </a:prstGeom>
          <a:solidFill>
            <a:srgbClr val="282C32"/>
          </a:solidFill>
          <a:ln/>
          <a:effectLst>
            <a:outerShdw blurRad="52070" dist="25400" dir="13500000" algn="bl" rotWithShape="0">
              <a:srgbClr val="FFFFFF">
                <a:alpha val="10000"/>
              </a:srgbClr>
            </a:outerShdw>
          </a:effectLst>
        </p:spPr>
        <p:txBody>
          <a:bodyPr/>
          <a:lstStyle/>
          <a:p>
            <a:endParaRPr lang="en-IN"/>
          </a:p>
        </p:txBody>
      </p:sp>
      <p:sp>
        <p:nvSpPr>
          <p:cNvPr id="4" name="Text 2"/>
          <p:cNvSpPr/>
          <p:nvPr/>
        </p:nvSpPr>
        <p:spPr>
          <a:xfrm>
            <a:off x="906185" y="2667000"/>
            <a:ext cx="116562" cy="329327"/>
          </a:xfrm>
          <a:prstGeom prst="rect">
            <a:avLst/>
          </a:prstGeom>
          <a:noFill/>
          <a:ln/>
        </p:spPr>
        <p:txBody>
          <a:bodyPr wrap="none" lIns="0" tIns="0" rIns="0" bIns="0" rtlCol="0" anchor="t"/>
          <a:lstStyle/>
          <a:p>
            <a:pPr marL="0" indent="0" algn="ctr">
              <a:lnSpc>
                <a:spcPts val="2550"/>
              </a:lnSpc>
              <a:buNone/>
            </a:pPr>
            <a:r>
              <a:rPr lang="en-US" sz="2550" b="1" dirty="0">
                <a:solidFill>
                  <a:srgbClr val="EEEFF5"/>
                </a:solidFill>
                <a:ea typeface="Barlow Bold" pitchFamily="34" charset="-122"/>
                <a:cs typeface="Barlow Bold" pitchFamily="34" charset="-120"/>
              </a:rPr>
              <a:t>1</a:t>
            </a:r>
            <a:endParaRPr lang="en-US" sz="2550" dirty="0"/>
          </a:p>
        </p:txBody>
      </p:sp>
      <p:sp>
        <p:nvSpPr>
          <p:cNvPr id="5" name="Text 3"/>
          <p:cNvSpPr/>
          <p:nvPr/>
        </p:nvSpPr>
        <p:spPr>
          <a:xfrm>
            <a:off x="1407557" y="2597110"/>
            <a:ext cx="3573542" cy="686038"/>
          </a:xfrm>
          <a:prstGeom prst="rect">
            <a:avLst/>
          </a:prstGeom>
          <a:noFill/>
          <a:ln/>
        </p:spPr>
        <p:txBody>
          <a:bodyPr wrap="square" lIns="0" tIns="0" rIns="0" bIns="0" rtlCol="0" anchor="t"/>
          <a:lstStyle/>
          <a:p>
            <a:pPr marL="0" indent="0">
              <a:lnSpc>
                <a:spcPts val="2700"/>
              </a:lnSpc>
              <a:buNone/>
            </a:pPr>
            <a:r>
              <a:rPr lang="en-US" sz="2150" b="1" dirty="0">
                <a:solidFill>
                  <a:srgbClr val="EEEFF5"/>
                </a:solidFill>
                <a:ea typeface="Barlow Bold" pitchFamily="34" charset="-122"/>
                <a:cs typeface="Barlow Bold" pitchFamily="34" charset="-120"/>
              </a:rPr>
              <a:t>Seamless Integration of Joystick and Arduino</a:t>
            </a:r>
            <a:endParaRPr lang="en-US" sz="2150" dirty="0"/>
          </a:p>
        </p:txBody>
      </p:sp>
      <p:sp>
        <p:nvSpPr>
          <p:cNvPr id="6" name="Text 4"/>
          <p:cNvSpPr/>
          <p:nvPr/>
        </p:nvSpPr>
        <p:spPr>
          <a:xfrm>
            <a:off x="1407557" y="3408164"/>
            <a:ext cx="3573542" cy="2002393"/>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The project aims to leverage the Arduino Uno's processing capabilities and the intuitive control of a joystick to create a versatile and user-friendly steering control system.</a:t>
            </a:r>
            <a:endParaRPr lang="en-US" sz="1600" dirty="0"/>
          </a:p>
        </p:txBody>
      </p:sp>
      <p:sp>
        <p:nvSpPr>
          <p:cNvPr id="7" name="Shape 5"/>
          <p:cNvSpPr/>
          <p:nvPr/>
        </p:nvSpPr>
        <p:spPr>
          <a:xfrm>
            <a:off x="5189577" y="2597110"/>
            <a:ext cx="469225" cy="469225"/>
          </a:xfrm>
          <a:prstGeom prst="roundRect">
            <a:avLst>
              <a:gd name="adj" fmla="val 40002"/>
            </a:avLst>
          </a:prstGeom>
          <a:solidFill>
            <a:srgbClr val="282C32"/>
          </a:solidFill>
          <a:ln/>
          <a:effectLst>
            <a:outerShdw blurRad="52070" dist="25400" dir="13500000" algn="bl" rotWithShape="0">
              <a:srgbClr val="FFFFFF">
                <a:alpha val="10000"/>
              </a:srgbClr>
            </a:outerShdw>
          </a:effectLst>
        </p:spPr>
        <p:txBody>
          <a:bodyPr/>
          <a:lstStyle/>
          <a:p>
            <a:endParaRPr lang="en-IN"/>
          </a:p>
        </p:txBody>
      </p:sp>
      <p:sp>
        <p:nvSpPr>
          <p:cNvPr id="8" name="Text 6"/>
          <p:cNvSpPr/>
          <p:nvPr/>
        </p:nvSpPr>
        <p:spPr>
          <a:xfrm>
            <a:off x="5331976" y="2667000"/>
            <a:ext cx="184428" cy="329327"/>
          </a:xfrm>
          <a:prstGeom prst="rect">
            <a:avLst/>
          </a:prstGeom>
          <a:noFill/>
          <a:ln/>
        </p:spPr>
        <p:txBody>
          <a:bodyPr wrap="none" lIns="0" tIns="0" rIns="0" bIns="0" rtlCol="0" anchor="t"/>
          <a:lstStyle/>
          <a:p>
            <a:pPr marL="0" indent="0" algn="ctr">
              <a:lnSpc>
                <a:spcPts val="2550"/>
              </a:lnSpc>
              <a:buNone/>
            </a:pPr>
            <a:r>
              <a:rPr lang="en-US" sz="2550" b="1" dirty="0">
                <a:solidFill>
                  <a:srgbClr val="EEEFF5"/>
                </a:solidFill>
                <a:ea typeface="Barlow Bold" pitchFamily="34" charset="-122"/>
                <a:cs typeface="Barlow Bold" pitchFamily="34" charset="-120"/>
              </a:rPr>
              <a:t>2</a:t>
            </a:r>
            <a:endParaRPr lang="en-US" sz="2550" dirty="0"/>
          </a:p>
        </p:txBody>
      </p:sp>
      <p:sp>
        <p:nvSpPr>
          <p:cNvPr id="9" name="Text 7"/>
          <p:cNvSpPr/>
          <p:nvPr/>
        </p:nvSpPr>
        <p:spPr>
          <a:xfrm>
            <a:off x="5867281" y="2597110"/>
            <a:ext cx="2744033" cy="343019"/>
          </a:xfrm>
          <a:prstGeom prst="rect">
            <a:avLst/>
          </a:prstGeom>
          <a:noFill/>
          <a:ln/>
        </p:spPr>
        <p:txBody>
          <a:bodyPr wrap="none" lIns="0" tIns="0" rIns="0" bIns="0" rtlCol="0" anchor="t"/>
          <a:lstStyle/>
          <a:p>
            <a:pPr marL="0" indent="0">
              <a:lnSpc>
                <a:spcPts val="2700"/>
              </a:lnSpc>
              <a:buNone/>
            </a:pPr>
            <a:r>
              <a:rPr lang="en-US" sz="2150" b="1" dirty="0">
                <a:solidFill>
                  <a:srgbClr val="EEEFF5"/>
                </a:solidFill>
                <a:ea typeface="Barlow Bold" pitchFamily="34" charset="-122"/>
                <a:cs typeface="Barlow Bold" pitchFamily="34" charset="-120"/>
              </a:rPr>
              <a:t>Diverse Applications</a:t>
            </a:r>
            <a:endParaRPr lang="en-US" sz="2150" dirty="0"/>
          </a:p>
        </p:txBody>
      </p:sp>
      <p:sp>
        <p:nvSpPr>
          <p:cNvPr id="10" name="Text 8"/>
          <p:cNvSpPr/>
          <p:nvPr/>
        </p:nvSpPr>
        <p:spPr>
          <a:xfrm>
            <a:off x="5867281" y="3065145"/>
            <a:ext cx="3573542" cy="2336125"/>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The developed system can be utilized in various applications, including robotics, remote-controlled vehicles, and automation, where precise and dynamic steering control is required.</a:t>
            </a:r>
            <a:endParaRPr lang="en-US" sz="1600" dirty="0"/>
          </a:p>
        </p:txBody>
      </p:sp>
      <p:sp>
        <p:nvSpPr>
          <p:cNvPr id="11" name="Shape 9"/>
          <p:cNvSpPr/>
          <p:nvPr/>
        </p:nvSpPr>
        <p:spPr>
          <a:xfrm>
            <a:off x="9649301" y="2597110"/>
            <a:ext cx="469225" cy="469225"/>
          </a:xfrm>
          <a:prstGeom prst="roundRect">
            <a:avLst>
              <a:gd name="adj" fmla="val 40002"/>
            </a:avLst>
          </a:prstGeom>
          <a:solidFill>
            <a:srgbClr val="282C32"/>
          </a:solidFill>
          <a:ln/>
          <a:effectLst>
            <a:outerShdw blurRad="52070" dist="25400" dir="13500000" algn="bl" rotWithShape="0">
              <a:srgbClr val="FFFFFF">
                <a:alpha val="10000"/>
              </a:srgbClr>
            </a:outerShdw>
          </a:effectLst>
        </p:spPr>
        <p:txBody>
          <a:bodyPr/>
          <a:lstStyle/>
          <a:p>
            <a:endParaRPr lang="en-IN"/>
          </a:p>
        </p:txBody>
      </p:sp>
      <p:sp>
        <p:nvSpPr>
          <p:cNvPr id="12" name="Text 10"/>
          <p:cNvSpPr/>
          <p:nvPr/>
        </p:nvSpPr>
        <p:spPr>
          <a:xfrm>
            <a:off x="9794915" y="2667000"/>
            <a:ext cx="177879" cy="329327"/>
          </a:xfrm>
          <a:prstGeom prst="rect">
            <a:avLst/>
          </a:prstGeom>
          <a:noFill/>
          <a:ln/>
        </p:spPr>
        <p:txBody>
          <a:bodyPr wrap="none" lIns="0" tIns="0" rIns="0" bIns="0" rtlCol="0" anchor="t"/>
          <a:lstStyle/>
          <a:p>
            <a:pPr marL="0" indent="0" algn="ctr">
              <a:lnSpc>
                <a:spcPts val="2550"/>
              </a:lnSpc>
              <a:buNone/>
            </a:pPr>
            <a:r>
              <a:rPr lang="en-US" sz="2550" b="1" dirty="0">
                <a:solidFill>
                  <a:srgbClr val="EEEFF5"/>
                </a:solidFill>
                <a:ea typeface="Barlow Bold" pitchFamily="34" charset="-122"/>
                <a:cs typeface="Barlow Bold" pitchFamily="34" charset="-120"/>
              </a:rPr>
              <a:t>3</a:t>
            </a:r>
            <a:endParaRPr lang="en-US" sz="2550" dirty="0"/>
          </a:p>
        </p:txBody>
      </p:sp>
      <p:sp>
        <p:nvSpPr>
          <p:cNvPr id="13" name="Text 11"/>
          <p:cNvSpPr/>
          <p:nvPr/>
        </p:nvSpPr>
        <p:spPr>
          <a:xfrm>
            <a:off x="10327005" y="2597110"/>
            <a:ext cx="3266123" cy="343019"/>
          </a:xfrm>
          <a:prstGeom prst="rect">
            <a:avLst/>
          </a:prstGeom>
          <a:noFill/>
          <a:ln/>
        </p:spPr>
        <p:txBody>
          <a:bodyPr wrap="none" lIns="0" tIns="0" rIns="0" bIns="0" rtlCol="0" anchor="t"/>
          <a:lstStyle/>
          <a:p>
            <a:pPr marL="0" indent="0">
              <a:lnSpc>
                <a:spcPts val="2700"/>
              </a:lnSpc>
              <a:buNone/>
            </a:pPr>
            <a:r>
              <a:rPr lang="en-US" sz="2150" b="1" dirty="0">
                <a:solidFill>
                  <a:srgbClr val="EEEFF5"/>
                </a:solidFill>
                <a:ea typeface="Barlow Bold" pitchFamily="34" charset="-122"/>
                <a:cs typeface="Barlow Bold" pitchFamily="34" charset="-120"/>
              </a:rPr>
              <a:t>Real-Time Responsiveness</a:t>
            </a:r>
            <a:endParaRPr lang="en-US" sz="2150" dirty="0"/>
          </a:p>
        </p:txBody>
      </p:sp>
      <p:sp>
        <p:nvSpPr>
          <p:cNvPr id="14" name="Text 12"/>
          <p:cNvSpPr/>
          <p:nvPr/>
        </p:nvSpPr>
        <p:spPr>
          <a:xfrm>
            <a:off x="10327005" y="3065145"/>
            <a:ext cx="3573542" cy="1668661"/>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The project focuses on creating a system that responds in real-time to the user's input, providing smooth and accurate steering control.</a:t>
            </a:r>
            <a:endParaRPr lang="en-US" sz="1600" dirty="0"/>
          </a:p>
        </p:txBody>
      </p:sp>
      <p:sp>
        <p:nvSpPr>
          <p:cNvPr id="15" name="Shape 13"/>
          <p:cNvSpPr/>
          <p:nvPr/>
        </p:nvSpPr>
        <p:spPr>
          <a:xfrm>
            <a:off x="729853" y="5853589"/>
            <a:ext cx="469225" cy="469225"/>
          </a:xfrm>
          <a:prstGeom prst="roundRect">
            <a:avLst>
              <a:gd name="adj" fmla="val 40002"/>
            </a:avLst>
          </a:prstGeom>
          <a:solidFill>
            <a:srgbClr val="282C32"/>
          </a:solidFill>
          <a:ln/>
          <a:effectLst>
            <a:outerShdw blurRad="52070" dist="25400" dir="13500000" algn="bl" rotWithShape="0">
              <a:srgbClr val="FFFFFF">
                <a:alpha val="10000"/>
              </a:srgbClr>
            </a:outerShdw>
          </a:effectLst>
        </p:spPr>
        <p:txBody>
          <a:bodyPr/>
          <a:lstStyle/>
          <a:p>
            <a:endParaRPr lang="en-IN"/>
          </a:p>
        </p:txBody>
      </p:sp>
      <p:sp>
        <p:nvSpPr>
          <p:cNvPr id="16" name="Text 14"/>
          <p:cNvSpPr/>
          <p:nvPr/>
        </p:nvSpPr>
        <p:spPr>
          <a:xfrm>
            <a:off x="864870" y="5923478"/>
            <a:ext cx="199192" cy="329327"/>
          </a:xfrm>
          <a:prstGeom prst="rect">
            <a:avLst/>
          </a:prstGeom>
          <a:noFill/>
          <a:ln/>
        </p:spPr>
        <p:txBody>
          <a:bodyPr wrap="none" lIns="0" tIns="0" rIns="0" bIns="0" rtlCol="0" anchor="t"/>
          <a:lstStyle/>
          <a:p>
            <a:pPr marL="0" indent="0" algn="ctr">
              <a:lnSpc>
                <a:spcPts val="2550"/>
              </a:lnSpc>
              <a:buNone/>
            </a:pPr>
            <a:r>
              <a:rPr lang="en-US" sz="2550" b="1" dirty="0">
                <a:solidFill>
                  <a:srgbClr val="EEEFF5"/>
                </a:solidFill>
                <a:ea typeface="Barlow Bold" pitchFamily="34" charset="-122"/>
                <a:cs typeface="Barlow Bold" pitchFamily="34" charset="-120"/>
              </a:rPr>
              <a:t>4</a:t>
            </a:r>
            <a:endParaRPr lang="en-US" sz="2550" dirty="0"/>
          </a:p>
        </p:txBody>
      </p:sp>
      <p:sp>
        <p:nvSpPr>
          <p:cNvPr id="17" name="Text 15"/>
          <p:cNvSpPr/>
          <p:nvPr/>
        </p:nvSpPr>
        <p:spPr>
          <a:xfrm>
            <a:off x="1407557" y="5853589"/>
            <a:ext cx="2744033" cy="343019"/>
          </a:xfrm>
          <a:prstGeom prst="rect">
            <a:avLst/>
          </a:prstGeom>
          <a:noFill/>
          <a:ln/>
        </p:spPr>
        <p:txBody>
          <a:bodyPr wrap="none" lIns="0" tIns="0" rIns="0" bIns="0" rtlCol="0" anchor="t"/>
          <a:lstStyle/>
          <a:p>
            <a:pPr marL="0" indent="0">
              <a:lnSpc>
                <a:spcPts val="2700"/>
              </a:lnSpc>
              <a:buNone/>
            </a:pPr>
            <a:r>
              <a:rPr lang="en-US" sz="2150" b="1" dirty="0">
                <a:solidFill>
                  <a:srgbClr val="EEEFF5"/>
                </a:solidFill>
                <a:ea typeface="Barlow Bold" pitchFamily="34" charset="-122"/>
                <a:cs typeface="Barlow Bold" pitchFamily="34" charset="-120"/>
              </a:rPr>
              <a:t>Enhanced Flexibility</a:t>
            </a:r>
            <a:endParaRPr lang="en-US" sz="2150" dirty="0"/>
          </a:p>
        </p:txBody>
      </p:sp>
      <p:sp>
        <p:nvSpPr>
          <p:cNvPr id="18" name="Text 16"/>
          <p:cNvSpPr/>
          <p:nvPr/>
        </p:nvSpPr>
        <p:spPr>
          <a:xfrm>
            <a:off x="1407557" y="6321623"/>
            <a:ext cx="5803463" cy="1334929"/>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The modular design of the system allows for easy integration with different types of motors and driving mechanisms, making it adaptable to various project requirements.</a:t>
            </a:r>
            <a:endParaRPr lang="en-US" sz="1600" dirty="0"/>
          </a:p>
        </p:txBody>
      </p:sp>
      <p:sp>
        <p:nvSpPr>
          <p:cNvPr id="19" name="Shape 17"/>
          <p:cNvSpPr/>
          <p:nvPr/>
        </p:nvSpPr>
        <p:spPr>
          <a:xfrm>
            <a:off x="7419499" y="5853589"/>
            <a:ext cx="469225" cy="469225"/>
          </a:xfrm>
          <a:prstGeom prst="roundRect">
            <a:avLst>
              <a:gd name="adj" fmla="val 40002"/>
            </a:avLst>
          </a:prstGeom>
          <a:solidFill>
            <a:srgbClr val="282C32"/>
          </a:solidFill>
          <a:ln/>
          <a:effectLst>
            <a:outerShdw blurRad="52070" dist="25400" dir="13500000" algn="bl" rotWithShape="0">
              <a:srgbClr val="FFFFFF">
                <a:alpha val="10000"/>
              </a:srgbClr>
            </a:outerShdw>
          </a:effectLst>
        </p:spPr>
        <p:txBody>
          <a:bodyPr/>
          <a:lstStyle/>
          <a:p>
            <a:endParaRPr lang="en-IN"/>
          </a:p>
        </p:txBody>
      </p:sp>
      <p:sp>
        <p:nvSpPr>
          <p:cNvPr id="20" name="Text 18"/>
          <p:cNvSpPr/>
          <p:nvPr/>
        </p:nvSpPr>
        <p:spPr>
          <a:xfrm>
            <a:off x="7565350" y="5923478"/>
            <a:ext cx="177522" cy="329327"/>
          </a:xfrm>
          <a:prstGeom prst="rect">
            <a:avLst/>
          </a:prstGeom>
          <a:noFill/>
          <a:ln/>
        </p:spPr>
        <p:txBody>
          <a:bodyPr wrap="none" lIns="0" tIns="0" rIns="0" bIns="0" rtlCol="0" anchor="t"/>
          <a:lstStyle/>
          <a:p>
            <a:pPr marL="0" indent="0" algn="ctr">
              <a:lnSpc>
                <a:spcPts val="2550"/>
              </a:lnSpc>
              <a:buNone/>
            </a:pPr>
            <a:r>
              <a:rPr lang="en-US" sz="2550" b="1" dirty="0">
                <a:solidFill>
                  <a:srgbClr val="EEEFF5"/>
                </a:solidFill>
                <a:ea typeface="Barlow Bold" pitchFamily="34" charset="-122"/>
                <a:cs typeface="Barlow Bold" pitchFamily="34" charset="-120"/>
              </a:rPr>
              <a:t>5</a:t>
            </a:r>
            <a:endParaRPr lang="en-US" sz="2550" dirty="0"/>
          </a:p>
        </p:txBody>
      </p:sp>
      <p:sp>
        <p:nvSpPr>
          <p:cNvPr id="21" name="Text 19"/>
          <p:cNvSpPr/>
          <p:nvPr/>
        </p:nvSpPr>
        <p:spPr>
          <a:xfrm>
            <a:off x="8097203" y="5853589"/>
            <a:ext cx="4127778" cy="343019"/>
          </a:xfrm>
          <a:prstGeom prst="rect">
            <a:avLst/>
          </a:prstGeom>
          <a:noFill/>
          <a:ln/>
        </p:spPr>
        <p:txBody>
          <a:bodyPr wrap="none" lIns="0" tIns="0" rIns="0" bIns="0" rtlCol="0" anchor="t"/>
          <a:lstStyle/>
          <a:p>
            <a:pPr marL="0" indent="0">
              <a:lnSpc>
                <a:spcPts val="2700"/>
              </a:lnSpc>
              <a:buNone/>
            </a:pPr>
            <a:r>
              <a:rPr lang="en-US" sz="2150" b="1" dirty="0">
                <a:solidFill>
                  <a:srgbClr val="EEEFF5"/>
                </a:solidFill>
                <a:ea typeface="Barlow Bold" pitchFamily="34" charset="-122"/>
                <a:cs typeface="Barlow Bold" pitchFamily="34" charset="-120"/>
              </a:rPr>
              <a:t>Accessibility and User Experience</a:t>
            </a:r>
            <a:endParaRPr lang="en-US" sz="2150" dirty="0"/>
          </a:p>
        </p:txBody>
      </p:sp>
      <p:sp>
        <p:nvSpPr>
          <p:cNvPr id="22" name="Text 20"/>
          <p:cNvSpPr/>
          <p:nvPr/>
        </p:nvSpPr>
        <p:spPr>
          <a:xfrm>
            <a:off x="8097203" y="6321623"/>
            <a:ext cx="5803463" cy="1001197"/>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The intuitive joystick interface ensures a seamless and user-friendly experience, making the system accessible to a wide range of users.</a:t>
            </a:r>
            <a:endParaRPr lang="en-US" sz="1600" dirty="0"/>
          </a:p>
        </p:txBody>
      </p:sp>
      <p:pic>
        <p:nvPicPr>
          <p:cNvPr id="24" name="Picture 23">
            <a:extLst>
              <a:ext uri="{FF2B5EF4-FFF2-40B4-BE49-F238E27FC236}">
                <a16:creationId xmlns:a16="http://schemas.microsoft.com/office/drawing/2014/main" id="{581013AB-36E5-236D-6A7D-10603317523C}"/>
              </a:ext>
            </a:extLst>
          </p:cNvPr>
          <p:cNvPicPr>
            <a:picLocks noChangeAspect="1"/>
          </p:cNvPicPr>
          <p:nvPr/>
        </p:nvPicPr>
        <p:blipFill>
          <a:blip r:embed="rId3"/>
          <a:stretch>
            <a:fillRect/>
          </a:stretch>
        </p:blipFill>
        <p:spPr>
          <a:xfrm>
            <a:off x="12861544" y="7740443"/>
            <a:ext cx="1618274" cy="3367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6043" y="570428"/>
            <a:ext cx="8173164" cy="682347"/>
          </a:xfrm>
          <a:prstGeom prst="rect">
            <a:avLst/>
          </a:prstGeom>
          <a:noFill/>
          <a:ln/>
        </p:spPr>
        <p:txBody>
          <a:bodyPr wrap="none" lIns="0" tIns="0" rIns="0" bIns="0" rtlCol="0" anchor="t"/>
          <a:lstStyle/>
          <a:p>
            <a:pPr marL="0" indent="0">
              <a:lnSpc>
                <a:spcPts val="5350"/>
              </a:lnSpc>
              <a:buNone/>
            </a:pPr>
            <a:r>
              <a:rPr lang="en-US" sz="4250" b="1" dirty="0">
                <a:solidFill>
                  <a:srgbClr val="9998FF"/>
                </a:solidFill>
                <a:ea typeface="Barlow Bold" pitchFamily="34" charset="-122"/>
                <a:cs typeface="Barlow Bold" pitchFamily="34" charset="-120"/>
              </a:rPr>
              <a:t>Problem Definition and Objectives</a:t>
            </a:r>
            <a:endParaRPr lang="en-US" sz="4250" dirty="0"/>
          </a:p>
        </p:txBody>
      </p:sp>
      <p:sp>
        <p:nvSpPr>
          <p:cNvPr id="3" name="Text 1"/>
          <p:cNvSpPr/>
          <p:nvPr/>
        </p:nvSpPr>
        <p:spPr>
          <a:xfrm>
            <a:off x="726043" y="1771293"/>
            <a:ext cx="2729389" cy="341114"/>
          </a:xfrm>
          <a:prstGeom prst="rect">
            <a:avLst/>
          </a:prstGeom>
          <a:noFill/>
          <a:ln/>
        </p:spPr>
        <p:txBody>
          <a:bodyPr wrap="none" lIns="0" tIns="0" rIns="0" bIns="0" rtlCol="0" anchor="t"/>
          <a:lstStyle/>
          <a:p>
            <a:pPr marL="0" indent="0">
              <a:lnSpc>
                <a:spcPts val="2650"/>
              </a:lnSpc>
              <a:buNone/>
            </a:pPr>
            <a:r>
              <a:rPr lang="en-US" sz="2100" b="1" dirty="0">
                <a:solidFill>
                  <a:srgbClr val="9998FF"/>
                </a:solidFill>
                <a:ea typeface="Barlow Bold" pitchFamily="34" charset="-122"/>
                <a:cs typeface="Barlow Bold" pitchFamily="34" charset="-120"/>
              </a:rPr>
              <a:t>Problem Definition</a:t>
            </a:r>
            <a:endParaRPr lang="en-US" sz="2100" dirty="0"/>
          </a:p>
        </p:txBody>
      </p:sp>
      <p:sp>
        <p:nvSpPr>
          <p:cNvPr id="4" name="Text 2"/>
          <p:cNvSpPr/>
          <p:nvPr/>
        </p:nvSpPr>
        <p:spPr>
          <a:xfrm>
            <a:off x="726043" y="2319814"/>
            <a:ext cx="4054912" cy="1990963"/>
          </a:xfrm>
          <a:prstGeom prst="rect">
            <a:avLst/>
          </a:prstGeom>
          <a:noFill/>
          <a:ln/>
        </p:spPr>
        <p:txBody>
          <a:bodyPr wrap="square" lIns="0" tIns="0" rIns="0" bIns="0" rtlCol="0" anchor="t"/>
          <a:lstStyle/>
          <a:p>
            <a:pPr marL="0" indent="0">
              <a:lnSpc>
                <a:spcPts val="2600"/>
              </a:lnSpc>
              <a:buNone/>
            </a:pPr>
            <a:r>
              <a:rPr lang="en-US" sz="1600" dirty="0">
                <a:solidFill>
                  <a:srgbClr val="EEEFF5"/>
                </a:solidFill>
                <a:ea typeface="Montserrat" pitchFamily="34" charset="-122"/>
                <a:cs typeface="Montserrat" pitchFamily="34" charset="-120"/>
              </a:rPr>
              <a:t>Developing a steering control system that can be easily integrated with various robotic and automation projects, providing precise and responsive control using a joystick interface.</a:t>
            </a:r>
            <a:endParaRPr lang="en-US" sz="1600" dirty="0"/>
          </a:p>
        </p:txBody>
      </p:sp>
      <p:sp>
        <p:nvSpPr>
          <p:cNvPr id="5" name="Text 3"/>
          <p:cNvSpPr/>
          <p:nvPr/>
        </p:nvSpPr>
        <p:spPr>
          <a:xfrm>
            <a:off x="5294590" y="1771293"/>
            <a:ext cx="2729389" cy="341114"/>
          </a:xfrm>
          <a:prstGeom prst="rect">
            <a:avLst/>
          </a:prstGeom>
          <a:noFill/>
          <a:ln/>
        </p:spPr>
        <p:txBody>
          <a:bodyPr wrap="none" lIns="0" tIns="0" rIns="0" bIns="0" rtlCol="0" anchor="t"/>
          <a:lstStyle/>
          <a:p>
            <a:pPr marL="0" indent="0">
              <a:lnSpc>
                <a:spcPts val="2650"/>
              </a:lnSpc>
              <a:buNone/>
            </a:pPr>
            <a:r>
              <a:rPr lang="en-US" sz="2100" b="1" dirty="0">
                <a:solidFill>
                  <a:srgbClr val="9998FF"/>
                </a:solidFill>
                <a:ea typeface="Barlow Bold" pitchFamily="34" charset="-122"/>
                <a:cs typeface="Barlow Bold" pitchFamily="34" charset="-120"/>
              </a:rPr>
              <a:t>Project Objectives</a:t>
            </a:r>
            <a:endParaRPr lang="en-US" sz="2100" dirty="0"/>
          </a:p>
        </p:txBody>
      </p:sp>
      <p:sp>
        <p:nvSpPr>
          <p:cNvPr id="6" name="Text 4"/>
          <p:cNvSpPr/>
          <p:nvPr/>
        </p:nvSpPr>
        <p:spPr>
          <a:xfrm>
            <a:off x="5294590" y="2319814"/>
            <a:ext cx="4054912" cy="995482"/>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ea typeface="Montserrat" pitchFamily="34" charset="-122"/>
                <a:cs typeface="Montserrat" pitchFamily="34" charset="-120"/>
              </a:rPr>
              <a:t>Integrate a joystick module with an Arduino Uno for intuitive steering control</a:t>
            </a:r>
            <a:endParaRPr lang="en-US" sz="1600" dirty="0"/>
          </a:p>
        </p:txBody>
      </p:sp>
      <p:sp>
        <p:nvSpPr>
          <p:cNvPr id="7" name="Text 5"/>
          <p:cNvSpPr/>
          <p:nvPr/>
        </p:nvSpPr>
        <p:spPr>
          <a:xfrm>
            <a:off x="5294590" y="3387804"/>
            <a:ext cx="4054912" cy="995482"/>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ea typeface="Montserrat" pitchFamily="34" charset="-122"/>
                <a:cs typeface="Montserrat" pitchFamily="34" charset="-120"/>
              </a:rPr>
              <a:t>Design a control algorithm that translates joystick input into precise motor control commands</a:t>
            </a:r>
            <a:endParaRPr lang="en-US" sz="1600" dirty="0"/>
          </a:p>
        </p:txBody>
      </p:sp>
      <p:sp>
        <p:nvSpPr>
          <p:cNvPr id="8" name="Text 6"/>
          <p:cNvSpPr/>
          <p:nvPr/>
        </p:nvSpPr>
        <p:spPr>
          <a:xfrm>
            <a:off x="5294590" y="4455795"/>
            <a:ext cx="4054912"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ea typeface="Montserrat" pitchFamily="34" charset="-122"/>
                <a:cs typeface="Montserrat" pitchFamily="34" charset="-120"/>
              </a:rPr>
              <a:t>Ensure real-time responsiveness and smooth steering control</a:t>
            </a:r>
            <a:endParaRPr lang="en-US" sz="1600" dirty="0"/>
          </a:p>
        </p:txBody>
      </p:sp>
      <p:sp>
        <p:nvSpPr>
          <p:cNvPr id="9" name="Text 7"/>
          <p:cNvSpPr/>
          <p:nvPr/>
        </p:nvSpPr>
        <p:spPr>
          <a:xfrm>
            <a:off x="5294590" y="5191958"/>
            <a:ext cx="4054912" cy="132730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ea typeface="Montserrat" pitchFamily="34" charset="-122"/>
                <a:cs typeface="Montserrat" pitchFamily="34" charset="-120"/>
              </a:rPr>
              <a:t>Develop a modular and flexible system that can be adapted to different motor configurations and project requirements</a:t>
            </a:r>
            <a:endParaRPr lang="en-US" sz="1600" dirty="0"/>
          </a:p>
        </p:txBody>
      </p:sp>
      <p:sp>
        <p:nvSpPr>
          <p:cNvPr id="10" name="Text 8"/>
          <p:cNvSpPr/>
          <p:nvPr/>
        </p:nvSpPr>
        <p:spPr>
          <a:xfrm>
            <a:off x="5294590" y="6591776"/>
            <a:ext cx="4054912" cy="995482"/>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ea typeface="Montserrat" pitchFamily="34" charset="-122"/>
                <a:cs typeface="Montserrat" pitchFamily="34" charset="-120"/>
              </a:rPr>
              <a:t>Create a user-friendly interface that enhances the overall experience for the end-user</a:t>
            </a:r>
            <a:endParaRPr lang="en-US" sz="1600" dirty="0"/>
          </a:p>
        </p:txBody>
      </p:sp>
      <p:pic>
        <p:nvPicPr>
          <p:cNvPr id="11" name="Image 0" descr="preencoded.png"/>
          <p:cNvPicPr>
            <a:picLocks noChangeAspect="1"/>
          </p:cNvPicPr>
          <p:nvPr/>
        </p:nvPicPr>
        <p:blipFill>
          <a:blip r:embed="rId3"/>
          <a:stretch>
            <a:fillRect/>
          </a:stretch>
        </p:blipFill>
        <p:spPr>
          <a:xfrm>
            <a:off x="9863137" y="1797248"/>
            <a:ext cx="4054912" cy="4054912"/>
          </a:xfrm>
          <a:prstGeom prst="rect">
            <a:avLst/>
          </a:prstGeom>
        </p:spPr>
      </p:pic>
      <p:pic>
        <p:nvPicPr>
          <p:cNvPr id="13" name="Picture 12">
            <a:extLst>
              <a:ext uri="{FF2B5EF4-FFF2-40B4-BE49-F238E27FC236}">
                <a16:creationId xmlns:a16="http://schemas.microsoft.com/office/drawing/2014/main" id="{1BD7C735-3924-BD13-8321-16E6798D12BD}"/>
              </a:ext>
            </a:extLst>
          </p:cNvPr>
          <p:cNvPicPr>
            <a:picLocks noChangeAspect="1"/>
          </p:cNvPicPr>
          <p:nvPr/>
        </p:nvPicPr>
        <p:blipFill>
          <a:blip r:embed="rId4"/>
          <a:stretch>
            <a:fillRect/>
          </a:stretch>
        </p:blipFill>
        <p:spPr>
          <a:xfrm>
            <a:off x="12234139" y="7752166"/>
            <a:ext cx="2288150" cy="3932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920484"/>
            <a:ext cx="4944785" cy="2388513"/>
          </a:xfrm>
          <a:prstGeom prst="rect">
            <a:avLst/>
          </a:prstGeom>
        </p:spPr>
      </p:pic>
      <p:sp>
        <p:nvSpPr>
          <p:cNvPr id="4" name="Text 0"/>
          <p:cNvSpPr/>
          <p:nvPr/>
        </p:nvSpPr>
        <p:spPr>
          <a:xfrm>
            <a:off x="758309" y="2555796"/>
            <a:ext cx="726328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ea typeface="Barlow Bold" pitchFamily="34" charset="-122"/>
                <a:cs typeface="Barlow Bold" pitchFamily="34" charset="-120"/>
              </a:rPr>
              <a:t>Block Diagram &amp; Schematics</a:t>
            </a:r>
            <a:endParaRPr lang="en-US" sz="4450" dirty="0"/>
          </a:p>
        </p:txBody>
      </p:sp>
      <p:sp>
        <p:nvSpPr>
          <p:cNvPr id="5" name="Text 1"/>
          <p:cNvSpPr/>
          <p:nvPr/>
        </p:nvSpPr>
        <p:spPr>
          <a:xfrm>
            <a:off x="758309" y="3593425"/>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The block diagram or schematic illustrates the key components and their interconnections within the joystick-driven steering control system. The Arduino Uno acts as the central processing unit, receiving input from the joystick module and controlling the L298N motor driver, which in turn drives the DC motors with 20V supply which is responsible to control the steering mechanism.</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4133" y="684728"/>
            <a:ext cx="5144333" cy="643057"/>
          </a:xfrm>
          <a:prstGeom prst="rect">
            <a:avLst/>
          </a:prstGeom>
          <a:noFill/>
          <a:ln/>
        </p:spPr>
        <p:txBody>
          <a:bodyPr wrap="none" lIns="0" tIns="0" rIns="0" bIns="0" rtlCol="0" anchor="t"/>
          <a:lstStyle/>
          <a:p>
            <a:pPr marL="0" indent="0">
              <a:lnSpc>
                <a:spcPts val="5050"/>
              </a:lnSpc>
              <a:buNone/>
            </a:pPr>
            <a:r>
              <a:rPr lang="en-US" sz="4050" b="1" dirty="0">
                <a:solidFill>
                  <a:srgbClr val="9998FF"/>
                </a:solidFill>
                <a:ea typeface="Barlow Bold" pitchFamily="34" charset="-122"/>
                <a:cs typeface="Barlow Bold" pitchFamily="34" charset="-120"/>
              </a:rPr>
              <a:t>Bill of Materials</a:t>
            </a:r>
            <a:endParaRPr lang="en-US" sz="4050" dirty="0"/>
          </a:p>
        </p:txBody>
      </p:sp>
      <p:sp>
        <p:nvSpPr>
          <p:cNvPr id="3" name="Shape 1"/>
          <p:cNvSpPr/>
          <p:nvPr/>
        </p:nvSpPr>
        <p:spPr>
          <a:xfrm>
            <a:off x="684133" y="1620917"/>
            <a:ext cx="13262134" cy="5078373"/>
          </a:xfrm>
          <a:prstGeom prst="roundRect">
            <a:avLst>
              <a:gd name="adj" fmla="val 3464"/>
            </a:avLst>
          </a:prstGeom>
          <a:noFill/>
          <a:ln w="7620">
            <a:solidFill>
              <a:srgbClr val="FFFFFF">
                <a:alpha val="24000"/>
              </a:srgbClr>
            </a:solidFill>
            <a:prstDash val="solid"/>
          </a:ln>
        </p:spPr>
        <p:txBody>
          <a:bodyPr/>
          <a:lstStyle/>
          <a:p>
            <a:endParaRPr lang="en-IN"/>
          </a:p>
        </p:txBody>
      </p:sp>
      <p:sp>
        <p:nvSpPr>
          <p:cNvPr id="4" name="Shape 2"/>
          <p:cNvSpPr/>
          <p:nvPr/>
        </p:nvSpPr>
        <p:spPr>
          <a:xfrm>
            <a:off x="691753" y="1628537"/>
            <a:ext cx="13246894" cy="562570"/>
          </a:xfrm>
          <a:prstGeom prst="rect">
            <a:avLst/>
          </a:prstGeom>
          <a:solidFill>
            <a:srgbClr val="FFFFFF">
              <a:alpha val="4000"/>
            </a:srgbClr>
          </a:solidFill>
          <a:ln/>
        </p:spPr>
        <p:txBody>
          <a:bodyPr/>
          <a:lstStyle/>
          <a:p>
            <a:endParaRPr lang="en-IN"/>
          </a:p>
        </p:txBody>
      </p:sp>
      <p:sp>
        <p:nvSpPr>
          <p:cNvPr id="5" name="Text 3"/>
          <p:cNvSpPr/>
          <p:nvPr/>
        </p:nvSpPr>
        <p:spPr>
          <a:xfrm>
            <a:off x="887135" y="1753433"/>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Component</a:t>
            </a:r>
            <a:endParaRPr lang="en-US" sz="1500" dirty="0"/>
          </a:p>
        </p:txBody>
      </p:sp>
      <p:sp>
        <p:nvSpPr>
          <p:cNvPr id="6" name="Text 4"/>
          <p:cNvSpPr/>
          <p:nvPr/>
        </p:nvSpPr>
        <p:spPr>
          <a:xfrm>
            <a:off x="6189702" y="1753433"/>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Quantity</a:t>
            </a:r>
            <a:endParaRPr lang="en-US" sz="1500" dirty="0"/>
          </a:p>
        </p:txBody>
      </p:sp>
      <p:sp>
        <p:nvSpPr>
          <p:cNvPr id="7" name="Text 5"/>
          <p:cNvSpPr/>
          <p:nvPr/>
        </p:nvSpPr>
        <p:spPr>
          <a:xfrm>
            <a:off x="11488460" y="1753433"/>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Price</a:t>
            </a:r>
            <a:endParaRPr lang="en-US" sz="1500" dirty="0"/>
          </a:p>
        </p:txBody>
      </p:sp>
      <p:sp>
        <p:nvSpPr>
          <p:cNvPr id="8" name="Shape 6"/>
          <p:cNvSpPr/>
          <p:nvPr/>
        </p:nvSpPr>
        <p:spPr>
          <a:xfrm>
            <a:off x="691753" y="2191107"/>
            <a:ext cx="13246894" cy="562570"/>
          </a:xfrm>
          <a:prstGeom prst="rect">
            <a:avLst/>
          </a:prstGeom>
          <a:solidFill>
            <a:srgbClr val="000000">
              <a:alpha val="4000"/>
            </a:srgbClr>
          </a:solidFill>
          <a:ln/>
        </p:spPr>
        <p:txBody>
          <a:bodyPr/>
          <a:lstStyle/>
          <a:p>
            <a:endParaRPr lang="en-IN"/>
          </a:p>
        </p:txBody>
      </p:sp>
      <p:sp>
        <p:nvSpPr>
          <p:cNvPr id="9" name="Text 7"/>
          <p:cNvSpPr/>
          <p:nvPr/>
        </p:nvSpPr>
        <p:spPr>
          <a:xfrm>
            <a:off x="887135" y="2316004"/>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Joystick Module</a:t>
            </a:r>
            <a:endParaRPr lang="en-US" sz="1500" dirty="0"/>
          </a:p>
        </p:txBody>
      </p:sp>
      <p:sp>
        <p:nvSpPr>
          <p:cNvPr id="10" name="Text 8"/>
          <p:cNvSpPr/>
          <p:nvPr/>
        </p:nvSpPr>
        <p:spPr>
          <a:xfrm>
            <a:off x="6189702" y="2316004"/>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a:t>
            </a:r>
            <a:endParaRPr lang="en-US" sz="1500" dirty="0"/>
          </a:p>
        </p:txBody>
      </p:sp>
      <p:sp>
        <p:nvSpPr>
          <p:cNvPr id="11" name="Text 9"/>
          <p:cNvSpPr/>
          <p:nvPr/>
        </p:nvSpPr>
        <p:spPr>
          <a:xfrm>
            <a:off x="11488460" y="2316004"/>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100</a:t>
            </a:r>
            <a:endParaRPr lang="en-US" sz="1500" dirty="0"/>
          </a:p>
        </p:txBody>
      </p:sp>
      <p:sp>
        <p:nvSpPr>
          <p:cNvPr id="12" name="Shape 10"/>
          <p:cNvSpPr/>
          <p:nvPr/>
        </p:nvSpPr>
        <p:spPr>
          <a:xfrm>
            <a:off x="691753" y="2753678"/>
            <a:ext cx="13246894" cy="562570"/>
          </a:xfrm>
          <a:prstGeom prst="rect">
            <a:avLst/>
          </a:prstGeom>
          <a:solidFill>
            <a:srgbClr val="FFFFFF">
              <a:alpha val="4000"/>
            </a:srgbClr>
          </a:solidFill>
          <a:ln/>
        </p:spPr>
        <p:txBody>
          <a:bodyPr/>
          <a:lstStyle/>
          <a:p>
            <a:endParaRPr lang="en-IN"/>
          </a:p>
        </p:txBody>
      </p:sp>
      <p:sp>
        <p:nvSpPr>
          <p:cNvPr id="13" name="Text 11"/>
          <p:cNvSpPr/>
          <p:nvPr/>
        </p:nvSpPr>
        <p:spPr>
          <a:xfrm>
            <a:off x="887135" y="2878574"/>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L298N Motor Driver Module</a:t>
            </a:r>
            <a:endParaRPr lang="en-US" sz="1500" dirty="0"/>
          </a:p>
        </p:txBody>
      </p:sp>
      <p:sp>
        <p:nvSpPr>
          <p:cNvPr id="14" name="Text 12"/>
          <p:cNvSpPr/>
          <p:nvPr/>
        </p:nvSpPr>
        <p:spPr>
          <a:xfrm>
            <a:off x="6189702" y="2878574"/>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a:t>
            </a:r>
            <a:endParaRPr lang="en-US" sz="1500" dirty="0"/>
          </a:p>
        </p:txBody>
      </p:sp>
      <p:sp>
        <p:nvSpPr>
          <p:cNvPr id="15" name="Text 13"/>
          <p:cNvSpPr/>
          <p:nvPr/>
        </p:nvSpPr>
        <p:spPr>
          <a:xfrm>
            <a:off x="11488460" y="2878574"/>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100</a:t>
            </a:r>
            <a:endParaRPr lang="en-US" sz="1500" dirty="0"/>
          </a:p>
        </p:txBody>
      </p:sp>
      <p:sp>
        <p:nvSpPr>
          <p:cNvPr id="16" name="Shape 14"/>
          <p:cNvSpPr/>
          <p:nvPr/>
        </p:nvSpPr>
        <p:spPr>
          <a:xfrm>
            <a:off x="691753" y="3316248"/>
            <a:ext cx="13246894" cy="562570"/>
          </a:xfrm>
          <a:prstGeom prst="rect">
            <a:avLst/>
          </a:prstGeom>
          <a:solidFill>
            <a:srgbClr val="000000">
              <a:alpha val="4000"/>
            </a:srgbClr>
          </a:solidFill>
          <a:ln/>
        </p:spPr>
        <p:txBody>
          <a:bodyPr/>
          <a:lstStyle/>
          <a:p>
            <a:endParaRPr lang="en-IN"/>
          </a:p>
        </p:txBody>
      </p:sp>
      <p:sp>
        <p:nvSpPr>
          <p:cNvPr id="17" name="Text 15"/>
          <p:cNvSpPr/>
          <p:nvPr/>
        </p:nvSpPr>
        <p:spPr>
          <a:xfrm>
            <a:off x="887135" y="3441144"/>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DC Motor</a:t>
            </a:r>
            <a:endParaRPr lang="en-US" sz="1500" dirty="0"/>
          </a:p>
        </p:txBody>
      </p:sp>
      <p:sp>
        <p:nvSpPr>
          <p:cNvPr id="18" name="Text 16"/>
          <p:cNvSpPr/>
          <p:nvPr/>
        </p:nvSpPr>
        <p:spPr>
          <a:xfrm>
            <a:off x="6189702" y="3441144"/>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2</a:t>
            </a:r>
            <a:endParaRPr lang="en-US" sz="1500" dirty="0"/>
          </a:p>
        </p:txBody>
      </p:sp>
      <p:sp>
        <p:nvSpPr>
          <p:cNvPr id="19" name="Text 17"/>
          <p:cNvSpPr/>
          <p:nvPr/>
        </p:nvSpPr>
        <p:spPr>
          <a:xfrm>
            <a:off x="11488460" y="3441144"/>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200</a:t>
            </a:r>
            <a:endParaRPr lang="en-US" sz="1500" dirty="0"/>
          </a:p>
        </p:txBody>
      </p:sp>
      <p:sp>
        <p:nvSpPr>
          <p:cNvPr id="20" name="Shape 18"/>
          <p:cNvSpPr/>
          <p:nvPr/>
        </p:nvSpPr>
        <p:spPr>
          <a:xfrm>
            <a:off x="691753" y="3878818"/>
            <a:ext cx="13246894" cy="562570"/>
          </a:xfrm>
          <a:prstGeom prst="rect">
            <a:avLst/>
          </a:prstGeom>
          <a:solidFill>
            <a:srgbClr val="FFFFFF">
              <a:alpha val="4000"/>
            </a:srgbClr>
          </a:solidFill>
          <a:ln/>
        </p:spPr>
        <p:txBody>
          <a:bodyPr/>
          <a:lstStyle/>
          <a:p>
            <a:endParaRPr lang="en-IN"/>
          </a:p>
        </p:txBody>
      </p:sp>
      <p:sp>
        <p:nvSpPr>
          <p:cNvPr id="21" name="Text 19"/>
          <p:cNvSpPr/>
          <p:nvPr/>
        </p:nvSpPr>
        <p:spPr>
          <a:xfrm>
            <a:off x="887135" y="4003715"/>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Power Supply (Appropriate for the Motor)</a:t>
            </a:r>
            <a:endParaRPr lang="en-US" sz="1500" dirty="0"/>
          </a:p>
        </p:txBody>
      </p:sp>
      <p:sp>
        <p:nvSpPr>
          <p:cNvPr id="22" name="Text 20"/>
          <p:cNvSpPr/>
          <p:nvPr/>
        </p:nvSpPr>
        <p:spPr>
          <a:xfrm>
            <a:off x="6189702" y="4003715"/>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a:t>
            </a:r>
            <a:endParaRPr lang="en-US" sz="1500" dirty="0"/>
          </a:p>
        </p:txBody>
      </p:sp>
      <p:sp>
        <p:nvSpPr>
          <p:cNvPr id="23" name="Text 21"/>
          <p:cNvSpPr/>
          <p:nvPr/>
        </p:nvSpPr>
        <p:spPr>
          <a:xfrm>
            <a:off x="11488460" y="4003715"/>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a:t>
            </a:r>
            <a:endParaRPr lang="en-US" sz="1500" dirty="0"/>
          </a:p>
        </p:txBody>
      </p:sp>
      <p:sp>
        <p:nvSpPr>
          <p:cNvPr id="24" name="Shape 22"/>
          <p:cNvSpPr/>
          <p:nvPr/>
        </p:nvSpPr>
        <p:spPr>
          <a:xfrm>
            <a:off x="691753" y="4441388"/>
            <a:ext cx="13246894" cy="562570"/>
          </a:xfrm>
          <a:prstGeom prst="rect">
            <a:avLst/>
          </a:prstGeom>
          <a:solidFill>
            <a:srgbClr val="000000">
              <a:alpha val="4000"/>
            </a:srgbClr>
          </a:solidFill>
          <a:ln/>
        </p:spPr>
        <p:txBody>
          <a:bodyPr/>
          <a:lstStyle/>
          <a:p>
            <a:endParaRPr lang="en-IN"/>
          </a:p>
        </p:txBody>
      </p:sp>
      <p:sp>
        <p:nvSpPr>
          <p:cNvPr id="25" name="Text 23"/>
          <p:cNvSpPr/>
          <p:nvPr/>
        </p:nvSpPr>
        <p:spPr>
          <a:xfrm>
            <a:off x="887135" y="4566285"/>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Arduino Uno</a:t>
            </a:r>
            <a:endParaRPr lang="en-US" sz="1500" dirty="0"/>
          </a:p>
        </p:txBody>
      </p:sp>
      <p:sp>
        <p:nvSpPr>
          <p:cNvPr id="26" name="Text 24"/>
          <p:cNvSpPr/>
          <p:nvPr/>
        </p:nvSpPr>
        <p:spPr>
          <a:xfrm>
            <a:off x="6189702" y="4566285"/>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a:t>
            </a:r>
            <a:endParaRPr lang="en-US" sz="1500" dirty="0"/>
          </a:p>
        </p:txBody>
      </p:sp>
      <p:sp>
        <p:nvSpPr>
          <p:cNvPr id="27" name="Text 25"/>
          <p:cNvSpPr/>
          <p:nvPr/>
        </p:nvSpPr>
        <p:spPr>
          <a:xfrm>
            <a:off x="11488460" y="4566285"/>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750</a:t>
            </a:r>
            <a:endParaRPr lang="en-US" sz="1500" dirty="0"/>
          </a:p>
        </p:txBody>
      </p:sp>
      <p:sp>
        <p:nvSpPr>
          <p:cNvPr id="28" name="Shape 26"/>
          <p:cNvSpPr/>
          <p:nvPr/>
        </p:nvSpPr>
        <p:spPr>
          <a:xfrm>
            <a:off x="691753" y="5003959"/>
            <a:ext cx="13246894" cy="562570"/>
          </a:xfrm>
          <a:prstGeom prst="rect">
            <a:avLst/>
          </a:prstGeom>
          <a:solidFill>
            <a:srgbClr val="FFFFFF">
              <a:alpha val="4000"/>
            </a:srgbClr>
          </a:solidFill>
          <a:ln/>
        </p:spPr>
        <p:txBody>
          <a:bodyPr/>
          <a:lstStyle/>
          <a:p>
            <a:endParaRPr lang="en-IN"/>
          </a:p>
        </p:txBody>
      </p:sp>
      <p:sp>
        <p:nvSpPr>
          <p:cNvPr id="29" name="Text 27"/>
          <p:cNvSpPr/>
          <p:nvPr/>
        </p:nvSpPr>
        <p:spPr>
          <a:xfrm>
            <a:off x="887135" y="5128855"/>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Wires</a:t>
            </a:r>
            <a:endParaRPr lang="en-US" sz="1500" dirty="0"/>
          </a:p>
        </p:txBody>
      </p:sp>
      <p:sp>
        <p:nvSpPr>
          <p:cNvPr id="30" name="Text 28"/>
          <p:cNvSpPr/>
          <p:nvPr/>
        </p:nvSpPr>
        <p:spPr>
          <a:xfrm>
            <a:off x="6189702" y="5128855"/>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As Needed</a:t>
            </a:r>
            <a:endParaRPr lang="en-US" sz="1500" dirty="0"/>
          </a:p>
        </p:txBody>
      </p:sp>
      <p:sp>
        <p:nvSpPr>
          <p:cNvPr id="31" name="Text 29"/>
          <p:cNvSpPr/>
          <p:nvPr/>
        </p:nvSpPr>
        <p:spPr>
          <a:xfrm>
            <a:off x="11488460" y="5128855"/>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75</a:t>
            </a:r>
            <a:endParaRPr lang="en-US" sz="1500" dirty="0"/>
          </a:p>
        </p:txBody>
      </p:sp>
      <p:sp>
        <p:nvSpPr>
          <p:cNvPr id="32" name="Shape 30"/>
          <p:cNvSpPr/>
          <p:nvPr/>
        </p:nvSpPr>
        <p:spPr>
          <a:xfrm>
            <a:off x="691753" y="5566529"/>
            <a:ext cx="13246894" cy="562570"/>
          </a:xfrm>
          <a:prstGeom prst="rect">
            <a:avLst/>
          </a:prstGeom>
          <a:solidFill>
            <a:srgbClr val="000000">
              <a:alpha val="4000"/>
            </a:srgbClr>
          </a:solidFill>
          <a:ln/>
        </p:spPr>
        <p:txBody>
          <a:bodyPr/>
          <a:lstStyle/>
          <a:p>
            <a:endParaRPr lang="en-IN"/>
          </a:p>
        </p:txBody>
      </p:sp>
      <p:sp>
        <p:nvSpPr>
          <p:cNvPr id="33" name="Text 31"/>
          <p:cNvSpPr/>
          <p:nvPr/>
        </p:nvSpPr>
        <p:spPr>
          <a:xfrm>
            <a:off x="887135" y="5691426"/>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3D Printed Components</a:t>
            </a:r>
            <a:endParaRPr lang="en-US" sz="1500" dirty="0"/>
          </a:p>
        </p:txBody>
      </p:sp>
      <p:sp>
        <p:nvSpPr>
          <p:cNvPr id="34" name="Text 32"/>
          <p:cNvSpPr/>
          <p:nvPr/>
        </p:nvSpPr>
        <p:spPr>
          <a:xfrm>
            <a:off x="6189702" y="5691426"/>
            <a:ext cx="490037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As Needed</a:t>
            </a:r>
            <a:endParaRPr lang="en-US" sz="1500" dirty="0"/>
          </a:p>
        </p:txBody>
      </p:sp>
      <p:sp>
        <p:nvSpPr>
          <p:cNvPr id="35" name="Text 33"/>
          <p:cNvSpPr/>
          <p:nvPr/>
        </p:nvSpPr>
        <p:spPr>
          <a:xfrm>
            <a:off x="11488460" y="5691426"/>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1200</a:t>
            </a:r>
            <a:endParaRPr lang="en-US" sz="1500" dirty="0"/>
          </a:p>
        </p:txBody>
      </p:sp>
      <p:sp>
        <p:nvSpPr>
          <p:cNvPr id="36" name="Shape 34"/>
          <p:cNvSpPr/>
          <p:nvPr/>
        </p:nvSpPr>
        <p:spPr>
          <a:xfrm>
            <a:off x="691753" y="6129099"/>
            <a:ext cx="13246894" cy="562570"/>
          </a:xfrm>
          <a:prstGeom prst="rect">
            <a:avLst/>
          </a:prstGeom>
          <a:solidFill>
            <a:srgbClr val="FFFFFF">
              <a:alpha val="4000"/>
            </a:srgbClr>
          </a:solidFill>
          <a:ln/>
        </p:spPr>
        <p:txBody>
          <a:bodyPr/>
          <a:lstStyle/>
          <a:p>
            <a:endParaRPr lang="en-IN"/>
          </a:p>
        </p:txBody>
      </p:sp>
      <p:sp>
        <p:nvSpPr>
          <p:cNvPr id="37" name="Text 35"/>
          <p:cNvSpPr/>
          <p:nvPr/>
        </p:nvSpPr>
        <p:spPr>
          <a:xfrm>
            <a:off x="887135" y="6253996"/>
            <a:ext cx="490418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TOTAL</a:t>
            </a:r>
            <a:endParaRPr lang="en-US" sz="1500" dirty="0"/>
          </a:p>
        </p:txBody>
      </p:sp>
      <p:sp>
        <p:nvSpPr>
          <p:cNvPr id="38" name="Text 36"/>
          <p:cNvSpPr/>
          <p:nvPr/>
        </p:nvSpPr>
        <p:spPr>
          <a:xfrm>
            <a:off x="6189702" y="6253996"/>
            <a:ext cx="4900374" cy="312777"/>
          </a:xfrm>
          <a:prstGeom prst="rect">
            <a:avLst/>
          </a:prstGeom>
          <a:noFill/>
          <a:ln/>
        </p:spPr>
        <p:txBody>
          <a:bodyPr wrap="none" lIns="0" tIns="0" rIns="0" bIns="0" rtlCol="0" anchor="t"/>
          <a:lstStyle/>
          <a:p>
            <a:pPr marL="0" indent="0">
              <a:lnSpc>
                <a:spcPts val="2450"/>
              </a:lnSpc>
              <a:buNone/>
            </a:pPr>
            <a:endParaRPr lang="en-US" sz="1500" dirty="0"/>
          </a:p>
        </p:txBody>
      </p:sp>
      <p:sp>
        <p:nvSpPr>
          <p:cNvPr id="39" name="Text 37"/>
          <p:cNvSpPr/>
          <p:nvPr/>
        </p:nvSpPr>
        <p:spPr>
          <a:xfrm>
            <a:off x="11488460" y="6253996"/>
            <a:ext cx="2254806"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2,425</a:t>
            </a:r>
            <a:endParaRPr lang="en-US" sz="1500" dirty="0"/>
          </a:p>
        </p:txBody>
      </p:sp>
      <p:sp>
        <p:nvSpPr>
          <p:cNvPr id="40" name="Text 38"/>
          <p:cNvSpPr/>
          <p:nvPr/>
        </p:nvSpPr>
        <p:spPr>
          <a:xfrm>
            <a:off x="684133" y="6919198"/>
            <a:ext cx="13262134" cy="625554"/>
          </a:xfrm>
          <a:prstGeom prst="rect">
            <a:avLst/>
          </a:prstGeom>
          <a:noFill/>
          <a:ln/>
        </p:spPr>
        <p:txBody>
          <a:bodyPr wrap="square" lIns="0" tIns="0" rIns="0" bIns="0" rtlCol="0" anchor="t"/>
          <a:lstStyle/>
          <a:p>
            <a:pPr marL="0" indent="0">
              <a:lnSpc>
                <a:spcPts val="2450"/>
              </a:lnSpc>
              <a:buNone/>
            </a:pPr>
            <a:r>
              <a:rPr lang="en-US" sz="1500" dirty="0">
                <a:solidFill>
                  <a:srgbClr val="EEEFF5"/>
                </a:solidFill>
                <a:ea typeface="Montserrat" pitchFamily="34" charset="-122"/>
                <a:cs typeface="Montserrat" pitchFamily="34" charset="-120"/>
              </a:rPr>
              <a:t>The bill of materials lists the key components required for the joystick-driven steering control system, including the Arduino Uno, joystick module, motor driver, DC motors, power supply, and other necessary accessories such as wires and 3D printed parts.</a:t>
            </a:r>
            <a:endParaRPr lang="en-US" sz="1500" dirty="0"/>
          </a:p>
        </p:txBody>
      </p:sp>
      <p:pic>
        <p:nvPicPr>
          <p:cNvPr id="42" name="Picture 41">
            <a:extLst>
              <a:ext uri="{FF2B5EF4-FFF2-40B4-BE49-F238E27FC236}">
                <a16:creationId xmlns:a16="http://schemas.microsoft.com/office/drawing/2014/main" id="{69E7535F-B46C-CBC8-85A7-E6B40D93FC8F}"/>
              </a:ext>
            </a:extLst>
          </p:cNvPr>
          <p:cNvPicPr>
            <a:picLocks noChangeAspect="1"/>
          </p:cNvPicPr>
          <p:nvPr/>
        </p:nvPicPr>
        <p:blipFill>
          <a:blip r:embed="rId3"/>
          <a:stretch>
            <a:fillRect/>
          </a:stretch>
        </p:blipFill>
        <p:spPr>
          <a:xfrm>
            <a:off x="11357268" y="7544752"/>
            <a:ext cx="3273132" cy="5625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912614"/>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ea typeface="Barlow Bold" pitchFamily="34" charset="-122"/>
                <a:cs typeface="Barlow Bold" pitchFamily="34" charset="-120"/>
              </a:rPr>
              <a:t>Working Explanation</a:t>
            </a:r>
            <a:endParaRPr lang="en-US" sz="4450" dirty="0"/>
          </a:p>
        </p:txBody>
      </p:sp>
      <p:pic>
        <p:nvPicPr>
          <p:cNvPr id="3" name="Image 0" descr="preencoded.png"/>
          <p:cNvPicPr>
            <a:picLocks noChangeAspect="1"/>
          </p:cNvPicPr>
          <p:nvPr/>
        </p:nvPicPr>
        <p:blipFill>
          <a:blip r:embed="rId3"/>
          <a:stretch>
            <a:fillRect/>
          </a:stretch>
        </p:blipFill>
        <p:spPr>
          <a:xfrm>
            <a:off x="758309" y="2058591"/>
            <a:ext cx="4371261" cy="866537"/>
          </a:xfrm>
          <a:prstGeom prst="rect">
            <a:avLst/>
          </a:prstGeom>
        </p:spPr>
      </p:pic>
      <p:sp>
        <p:nvSpPr>
          <p:cNvPr id="4" name="Text 1"/>
          <p:cNvSpPr/>
          <p:nvPr/>
        </p:nvSpPr>
        <p:spPr>
          <a:xfrm>
            <a:off x="974884" y="325004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ea typeface="Barlow Bold" pitchFamily="34" charset="-122"/>
                <a:cs typeface="Barlow Bold" pitchFamily="34" charset="-120"/>
              </a:rPr>
              <a:t>Joystick Input</a:t>
            </a:r>
            <a:endParaRPr lang="en-US" sz="2200" dirty="0"/>
          </a:p>
        </p:txBody>
      </p:sp>
      <p:sp>
        <p:nvSpPr>
          <p:cNvPr id="5" name="Text 2"/>
          <p:cNvSpPr/>
          <p:nvPr/>
        </p:nvSpPr>
        <p:spPr>
          <a:xfrm>
            <a:off x="974884" y="3736181"/>
            <a:ext cx="3938111" cy="104013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ea typeface="Montserrat" pitchFamily="34" charset="-122"/>
                <a:cs typeface="Montserrat" pitchFamily="34" charset="-120"/>
              </a:rPr>
              <a:t>The user manipulates the joystick, providing directional input to the system.</a:t>
            </a:r>
            <a:endParaRPr lang="en-US" sz="1700" dirty="0"/>
          </a:p>
        </p:txBody>
      </p:sp>
      <p:pic>
        <p:nvPicPr>
          <p:cNvPr id="6" name="Image 1" descr="preencoded.png"/>
          <p:cNvPicPr>
            <a:picLocks noChangeAspect="1"/>
          </p:cNvPicPr>
          <p:nvPr/>
        </p:nvPicPr>
        <p:blipFill>
          <a:blip r:embed="rId4"/>
          <a:stretch>
            <a:fillRect/>
          </a:stretch>
        </p:blipFill>
        <p:spPr>
          <a:xfrm>
            <a:off x="5129570" y="2058591"/>
            <a:ext cx="4371261" cy="866537"/>
          </a:xfrm>
          <a:prstGeom prst="rect">
            <a:avLst/>
          </a:prstGeom>
        </p:spPr>
      </p:pic>
      <p:sp>
        <p:nvSpPr>
          <p:cNvPr id="7" name="Text 3"/>
          <p:cNvSpPr/>
          <p:nvPr/>
        </p:nvSpPr>
        <p:spPr>
          <a:xfrm>
            <a:off x="5346144" y="325004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ea typeface="Barlow Bold" pitchFamily="34" charset="-122"/>
                <a:cs typeface="Barlow Bold" pitchFamily="34" charset="-120"/>
              </a:rPr>
              <a:t>Arduino Processing</a:t>
            </a:r>
            <a:endParaRPr lang="en-US" sz="2200" dirty="0"/>
          </a:p>
        </p:txBody>
      </p:sp>
      <p:sp>
        <p:nvSpPr>
          <p:cNvPr id="8" name="Text 4"/>
          <p:cNvSpPr/>
          <p:nvPr/>
        </p:nvSpPr>
        <p:spPr>
          <a:xfrm>
            <a:off x="5346144" y="3736181"/>
            <a:ext cx="3938111"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ea typeface="Montserrat" pitchFamily="34" charset="-122"/>
                <a:cs typeface="Montserrat" pitchFamily="34" charset="-120"/>
              </a:rPr>
              <a:t>The Arduino Uno receives and processes the joystick input, converting it into appropriate motor control commands.</a:t>
            </a:r>
            <a:endParaRPr lang="en-US" sz="1700" dirty="0"/>
          </a:p>
        </p:txBody>
      </p:sp>
      <p:pic>
        <p:nvPicPr>
          <p:cNvPr id="9" name="Image 2" descr="preencoded.png"/>
          <p:cNvPicPr>
            <a:picLocks noChangeAspect="1"/>
          </p:cNvPicPr>
          <p:nvPr/>
        </p:nvPicPr>
        <p:blipFill>
          <a:blip r:embed="rId5"/>
          <a:stretch>
            <a:fillRect/>
          </a:stretch>
        </p:blipFill>
        <p:spPr>
          <a:xfrm>
            <a:off x="9500830" y="2058591"/>
            <a:ext cx="4371261" cy="866537"/>
          </a:xfrm>
          <a:prstGeom prst="rect">
            <a:avLst/>
          </a:prstGeom>
        </p:spPr>
      </p:pic>
      <p:sp>
        <p:nvSpPr>
          <p:cNvPr id="10" name="Text 5"/>
          <p:cNvSpPr/>
          <p:nvPr/>
        </p:nvSpPr>
        <p:spPr>
          <a:xfrm>
            <a:off x="9717405" y="325004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ea typeface="Barlow Bold" pitchFamily="34" charset="-122"/>
                <a:cs typeface="Barlow Bold" pitchFamily="34" charset="-120"/>
              </a:rPr>
              <a:t>Motor Driver Control</a:t>
            </a:r>
            <a:endParaRPr lang="en-US" sz="2200" dirty="0"/>
          </a:p>
        </p:txBody>
      </p:sp>
      <p:sp>
        <p:nvSpPr>
          <p:cNvPr id="11" name="Text 6"/>
          <p:cNvSpPr/>
          <p:nvPr/>
        </p:nvSpPr>
        <p:spPr>
          <a:xfrm>
            <a:off x="9717405" y="3736181"/>
            <a:ext cx="3938111" cy="173355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ea typeface="Montserrat" pitchFamily="34" charset="-122"/>
                <a:cs typeface="Montserrat" pitchFamily="34" charset="-120"/>
              </a:rPr>
              <a:t>The Arduino sends control signals to the L298N motor driver, which in turn drives the DC motors to achieve the desired steering response.</a:t>
            </a:r>
            <a:endParaRPr lang="en-US" sz="1700" dirty="0"/>
          </a:p>
        </p:txBody>
      </p:sp>
      <p:sp>
        <p:nvSpPr>
          <p:cNvPr id="12" name="Text 7"/>
          <p:cNvSpPr/>
          <p:nvPr/>
        </p:nvSpPr>
        <p:spPr>
          <a:xfrm>
            <a:off x="758309" y="5930027"/>
            <a:ext cx="131137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The joystick-driven steering control system works by translating the user's input from the joystick into precise motor control commands. The Arduino Uno acts as the central processing unit, receiving the joystick data and processing it to generate the appropriate signals for the motor driver. The L298N motor driver then controls the DC motors responsible for the steering mechanism, ensuring a smooth and responsive steering control experience.</a:t>
            </a:r>
            <a:endParaRPr lang="en-US" sz="1700" dirty="0"/>
          </a:p>
        </p:txBody>
      </p:sp>
      <p:pic>
        <p:nvPicPr>
          <p:cNvPr id="14" name="Picture 13">
            <a:extLst>
              <a:ext uri="{FF2B5EF4-FFF2-40B4-BE49-F238E27FC236}">
                <a16:creationId xmlns:a16="http://schemas.microsoft.com/office/drawing/2014/main" id="{70EB0AEE-2E55-0F9F-B523-980848E38A1F}"/>
              </a:ext>
            </a:extLst>
          </p:cNvPr>
          <p:cNvPicPr>
            <a:picLocks noChangeAspect="1"/>
          </p:cNvPicPr>
          <p:nvPr/>
        </p:nvPicPr>
        <p:blipFill>
          <a:blip r:embed="rId6"/>
          <a:stretch>
            <a:fillRect/>
          </a:stretch>
        </p:blipFill>
        <p:spPr>
          <a:xfrm>
            <a:off x="12162149" y="7699642"/>
            <a:ext cx="2468251" cy="4242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427327"/>
            <a:ext cx="4944785" cy="3374827"/>
          </a:xfrm>
          <a:prstGeom prst="rect">
            <a:avLst/>
          </a:prstGeom>
        </p:spPr>
      </p:pic>
      <p:sp>
        <p:nvSpPr>
          <p:cNvPr id="4" name="Text 0"/>
          <p:cNvSpPr/>
          <p:nvPr/>
        </p:nvSpPr>
        <p:spPr>
          <a:xfrm>
            <a:off x="758309" y="238244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ea typeface="Barlow Bold" pitchFamily="34" charset="-122"/>
                <a:cs typeface="Barlow Bold" pitchFamily="34" charset="-120"/>
              </a:rPr>
              <a:t>Simulation</a:t>
            </a:r>
            <a:endParaRPr lang="en-US" sz="4450" dirty="0"/>
          </a:p>
        </p:txBody>
      </p:sp>
      <p:sp>
        <p:nvSpPr>
          <p:cNvPr id="5" name="Text 1"/>
          <p:cNvSpPr/>
          <p:nvPr/>
        </p:nvSpPr>
        <p:spPr>
          <a:xfrm>
            <a:off x="758309" y="3420070"/>
            <a:ext cx="7627382" cy="2426970"/>
          </a:xfrm>
          <a:prstGeom prst="rect">
            <a:avLst/>
          </a:prstGeom>
          <a:noFill/>
          <a:ln/>
        </p:spPr>
        <p:txBody>
          <a:bodyPr wrap="square" lIns="0" tIns="0" rIns="0" bIns="0" rtlCol="0" anchor="t"/>
          <a:lstStyle/>
          <a:p>
            <a:pPr marL="0" indent="0">
              <a:lnSpc>
                <a:spcPts val="2700"/>
              </a:lnSpc>
              <a:buNone/>
            </a:pPr>
            <a:r>
              <a:rPr lang="en-US" sz="1700" dirty="0">
                <a:solidFill>
                  <a:srgbClr val="EEEFF5"/>
                </a:solidFill>
                <a:ea typeface="Montserrat" pitchFamily="34" charset="-122"/>
                <a:cs typeface="Montserrat" pitchFamily="34" charset="-120"/>
              </a:rPr>
              <a:t>To validate the design and functionality of the joystick-driven steering control system, a detailed simulation has been developed. This simulation allows for the visualization of the system's behavior, including the integration of the joystick input, the processing by the Arduino Uno, and the resulting control of the DC motors. The simulation helps to ensure the system's responsiveness, accuracy, and overall performance before the hardware implementation.</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1842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Source Code</a:t>
            </a:r>
            <a:endParaRPr lang="en-US" sz="4450" dirty="0"/>
          </a:p>
        </p:txBody>
      </p:sp>
      <p:pic>
        <p:nvPicPr>
          <p:cNvPr id="3" name="Image 0" descr="preencoded.png"/>
          <p:cNvPicPr>
            <a:picLocks noChangeAspect="1"/>
          </p:cNvPicPr>
          <p:nvPr/>
        </p:nvPicPr>
        <p:blipFill>
          <a:blip r:embed="rId3"/>
          <a:stretch>
            <a:fillRect/>
          </a:stretch>
        </p:blipFill>
        <p:spPr>
          <a:xfrm>
            <a:off x="2295882" y="1864400"/>
            <a:ext cx="10038636" cy="5646658"/>
          </a:xfrm>
          <a:prstGeom prst="rect">
            <a:avLst/>
          </a:prstGeom>
        </p:spPr>
      </p:pic>
      <p:pic>
        <p:nvPicPr>
          <p:cNvPr id="5" name="Picture 4">
            <a:extLst>
              <a:ext uri="{FF2B5EF4-FFF2-40B4-BE49-F238E27FC236}">
                <a16:creationId xmlns:a16="http://schemas.microsoft.com/office/drawing/2014/main" id="{BA074833-112D-5448-5401-DA4DB2662232}"/>
              </a:ext>
            </a:extLst>
          </p:cNvPr>
          <p:cNvPicPr>
            <a:picLocks noChangeAspect="1"/>
          </p:cNvPicPr>
          <p:nvPr/>
        </p:nvPicPr>
        <p:blipFill>
          <a:blip r:embed="rId4"/>
          <a:stretch>
            <a:fillRect/>
          </a:stretch>
        </p:blipFill>
        <p:spPr>
          <a:xfrm>
            <a:off x="12125436" y="7729056"/>
            <a:ext cx="2504964" cy="4305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1142</Words>
  <Application>Microsoft Office PowerPoint</Application>
  <PresentationFormat>Custom</PresentationFormat>
  <Paragraphs>121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Arial</vt:lpstr>
      <vt:lpstr>Barlow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 ASHISH</dc:creator>
  <cp:lastModifiedBy>HARI SHANKAR BALASUNDARAM</cp:lastModifiedBy>
  <cp:revision>1</cp:revision>
  <dcterms:modified xsi:type="dcterms:W3CDTF">2024-11-15T09:25:46Z</dcterms:modified>
</cp:coreProperties>
</file>